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37"/>
  </p:notesMasterIdLst>
  <p:sldIdLst>
    <p:sldId id="322" r:id="rId2"/>
    <p:sldId id="411" r:id="rId3"/>
    <p:sldId id="267" r:id="rId4"/>
    <p:sldId id="407" r:id="rId5"/>
    <p:sldId id="408" r:id="rId6"/>
    <p:sldId id="409" r:id="rId7"/>
    <p:sldId id="410" r:id="rId8"/>
    <p:sldId id="405" r:id="rId9"/>
    <p:sldId id="413" r:id="rId10"/>
    <p:sldId id="414" r:id="rId11"/>
    <p:sldId id="415" r:id="rId12"/>
    <p:sldId id="417" r:id="rId13"/>
    <p:sldId id="416" r:id="rId14"/>
    <p:sldId id="419" r:id="rId15"/>
    <p:sldId id="403" r:id="rId16"/>
    <p:sldId id="418" r:id="rId17"/>
    <p:sldId id="420" r:id="rId18"/>
    <p:sldId id="421" r:id="rId19"/>
    <p:sldId id="422" r:id="rId20"/>
    <p:sldId id="423" r:id="rId21"/>
    <p:sldId id="424" r:id="rId22"/>
    <p:sldId id="404" r:id="rId23"/>
    <p:sldId id="394" r:id="rId24"/>
    <p:sldId id="427" r:id="rId25"/>
    <p:sldId id="428" r:id="rId26"/>
    <p:sldId id="429" r:id="rId27"/>
    <p:sldId id="425" r:id="rId28"/>
    <p:sldId id="426" r:id="rId29"/>
    <p:sldId id="431" r:id="rId30"/>
    <p:sldId id="430" r:id="rId31"/>
    <p:sldId id="432" r:id="rId32"/>
    <p:sldId id="433" r:id="rId33"/>
    <p:sldId id="434" r:id="rId34"/>
    <p:sldId id="397" r:id="rId35"/>
    <p:sldId id="398"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7C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36"/>
    <p:restoredTop sz="95228"/>
  </p:normalViewPr>
  <p:slideViewPr>
    <p:cSldViewPr snapToGrid="0" snapToObjects="1">
      <p:cViewPr varScale="1">
        <p:scale>
          <a:sx n="111" d="100"/>
          <a:sy n="111" d="100"/>
        </p:scale>
        <p:origin x="240" y="288"/>
      </p:cViewPr>
      <p:guideLst/>
    </p:cSldViewPr>
  </p:slideViewPr>
  <p:outlineViewPr>
    <p:cViewPr>
      <p:scale>
        <a:sx n="33" d="100"/>
        <a:sy n="33" d="100"/>
      </p:scale>
      <p:origin x="0" y="-2108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42323F-513B-4708-8D24-E1D4294EBC3A}" type="doc">
      <dgm:prSet loTypeId="urn:microsoft.com/office/officeart/2008/layout/HorizontalMultiLevelHierarchy" loCatId="hierarchy" qsTypeId="urn:microsoft.com/office/officeart/2005/8/quickstyle/simple1" qsCatId="simple" csTypeId="urn:microsoft.com/office/officeart/2005/8/colors/colorful2" csCatId="colorful" phldr="1"/>
      <dgm:spPr/>
      <dgm:t>
        <a:bodyPr/>
        <a:lstStyle/>
        <a:p>
          <a:endParaRPr lang="fr-FR"/>
        </a:p>
      </dgm:t>
    </dgm:pt>
    <dgm:pt modelId="{A5DB6B23-39AB-4D5E-B3D0-ED80CAD88FF2}">
      <dgm:prSet phldrT="[Texte]"/>
      <dgm:spPr/>
      <dgm:t>
        <a:bodyPr/>
        <a:lstStyle/>
        <a:p>
          <a:r>
            <a:rPr lang="en-CA" noProof="0" dirty="0"/>
            <a:t>Principle</a:t>
          </a:r>
        </a:p>
      </dgm:t>
    </dgm:pt>
    <dgm:pt modelId="{DAF186BC-4154-431F-8F59-EB294C3938AC}" type="parTrans" cxnId="{74F792E2-4783-4D8A-82A0-B36E87C1671A}">
      <dgm:prSet/>
      <dgm:spPr/>
      <dgm:t>
        <a:bodyPr/>
        <a:lstStyle/>
        <a:p>
          <a:endParaRPr lang="fr-FR"/>
        </a:p>
      </dgm:t>
    </dgm:pt>
    <dgm:pt modelId="{BB70F3A8-7D2F-4B16-8BB7-D55B89225698}" type="sibTrans" cxnId="{74F792E2-4783-4D8A-82A0-B36E87C1671A}">
      <dgm:prSet/>
      <dgm:spPr/>
      <dgm:t>
        <a:bodyPr/>
        <a:lstStyle/>
        <a:p>
          <a:endParaRPr lang="fr-FR"/>
        </a:p>
      </dgm:t>
    </dgm:pt>
    <dgm:pt modelId="{8E614FBF-2513-48D7-902E-E01F7A473D87}">
      <dgm:prSet phldrT="[Texte]"/>
      <dgm:spPr/>
      <dgm:t>
        <a:bodyPr/>
        <a:lstStyle/>
        <a:p>
          <a:r>
            <a:rPr lang="en-CA" b="1" noProof="0" dirty="0"/>
            <a:t>Statement of values</a:t>
          </a:r>
          <a:r>
            <a:rPr lang="en-CA" noProof="0" dirty="0"/>
            <a:t> that define each principle</a:t>
          </a:r>
        </a:p>
      </dgm:t>
    </dgm:pt>
    <dgm:pt modelId="{EBFD6CC4-51E2-471E-8020-D064060B1CE8}" type="parTrans" cxnId="{AEDF2F56-24F0-4DE5-BD7B-F0301918FFAD}">
      <dgm:prSet/>
      <dgm:spPr/>
      <dgm:t>
        <a:bodyPr/>
        <a:lstStyle/>
        <a:p>
          <a:endParaRPr lang="fr-FR" dirty="0"/>
        </a:p>
      </dgm:t>
    </dgm:pt>
    <dgm:pt modelId="{C7D6D582-C280-4E86-B23A-F3CC2D0B2A2F}" type="sibTrans" cxnId="{AEDF2F56-24F0-4DE5-BD7B-F0301918FFAD}">
      <dgm:prSet/>
      <dgm:spPr/>
      <dgm:t>
        <a:bodyPr/>
        <a:lstStyle/>
        <a:p>
          <a:endParaRPr lang="fr-FR"/>
        </a:p>
      </dgm:t>
    </dgm:pt>
    <dgm:pt modelId="{9FEE6538-F000-4712-B6A6-27EB39C7AB91}">
      <dgm:prSet phldrT="[Texte]"/>
      <dgm:spPr/>
      <dgm:t>
        <a:bodyPr/>
        <a:lstStyle/>
        <a:p>
          <a:r>
            <a:rPr lang="en-CA" noProof="0" dirty="0"/>
            <a:t>List of values included within each principle</a:t>
          </a:r>
          <a:endParaRPr lang="en-CA" b="1" noProof="0" dirty="0"/>
        </a:p>
      </dgm:t>
    </dgm:pt>
    <dgm:pt modelId="{A1CCD9F2-E166-4441-9583-63CD7B5D8174}" type="parTrans" cxnId="{8B82B370-A01F-4749-AD5E-46F3AC16A0F3}">
      <dgm:prSet/>
      <dgm:spPr/>
      <dgm:t>
        <a:bodyPr/>
        <a:lstStyle/>
        <a:p>
          <a:endParaRPr lang="fr-FR" dirty="0"/>
        </a:p>
      </dgm:t>
    </dgm:pt>
    <dgm:pt modelId="{86218BCD-0C0C-439D-854D-DBD83C2685F0}" type="sibTrans" cxnId="{8B82B370-A01F-4749-AD5E-46F3AC16A0F3}">
      <dgm:prSet/>
      <dgm:spPr/>
      <dgm:t>
        <a:bodyPr/>
        <a:lstStyle/>
        <a:p>
          <a:endParaRPr lang="fr-FR"/>
        </a:p>
      </dgm:t>
    </dgm:pt>
    <dgm:pt modelId="{78254A65-83D3-45EA-A60F-95C6C8402EC2}">
      <dgm:prSet phldrT="[Texte]"/>
      <dgm:spPr/>
      <dgm:t>
        <a:bodyPr/>
        <a:lstStyle/>
        <a:p>
          <a:r>
            <a:rPr lang="en-CA" noProof="0" dirty="0"/>
            <a:t>List of ethical standards applied to each value</a:t>
          </a:r>
        </a:p>
      </dgm:t>
    </dgm:pt>
    <dgm:pt modelId="{171FD1E1-DEED-41FC-8194-CB1B8FADDFAB}" type="parTrans" cxnId="{77E5285C-D175-445E-88F5-17C6B981A41A}">
      <dgm:prSet/>
      <dgm:spPr/>
      <dgm:t>
        <a:bodyPr/>
        <a:lstStyle/>
        <a:p>
          <a:endParaRPr lang="fr-FR" dirty="0"/>
        </a:p>
      </dgm:t>
    </dgm:pt>
    <dgm:pt modelId="{3F0B6E63-E674-4E97-AB58-5D475810FA49}" type="sibTrans" cxnId="{77E5285C-D175-445E-88F5-17C6B981A41A}">
      <dgm:prSet/>
      <dgm:spPr/>
      <dgm:t>
        <a:bodyPr/>
        <a:lstStyle/>
        <a:p>
          <a:endParaRPr lang="fr-FR"/>
        </a:p>
      </dgm:t>
    </dgm:pt>
    <dgm:pt modelId="{19D2A675-CF25-4491-90EE-4C7392C40FC6}" type="pres">
      <dgm:prSet presAssocID="{1542323F-513B-4708-8D24-E1D4294EBC3A}" presName="Name0" presStyleCnt="0">
        <dgm:presLayoutVars>
          <dgm:chPref val="1"/>
          <dgm:dir/>
          <dgm:animOne val="branch"/>
          <dgm:animLvl val="lvl"/>
          <dgm:resizeHandles val="exact"/>
        </dgm:presLayoutVars>
      </dgm:prSet>
      <dgm:spPr/>
    </dgm:pt>
    <dgm:pt modelId="{96BF8758-1B15-4032-B052-E331F8AF3479}" type="pres">
      <dgm:prSet presAssocID="{A5DB6B23-39AB-4D5E-B3D0-ED80CAD88FF2}" presName="root1" presStyleCnt="0"/>
      <dgm:spPr/>
    </dgm:pt>
    <dgm:pt modelId="{962A5913-C4D2-4701-B2BC-A318657A6C6F}" type="pres">
      <dgm:prSet presAssocID="{A5DB6B23-39AB-4D5E-B3D0-ED80CAD88FF2}" presName="LevelOneTextNode" presStyleLbl="node0" presStyleIdx="0" presStyleCnt="1" custScaleX="344976">
        <dgm:presLayoutVars>
          <dgm:chPref val="3"/>
        </dgm:presLayoutVars>
      </dgm:prSet>
      <dgm:spPr/>
    </dgm:pt>
    <dgm:pt modelId="{4E4E2C5B-4F64-4477-8CDC-10E72945772E}" type="pres">
      <dgm:prSet presAssocID="{A5DB6B23-39AB-4D5E-B3D0-ED80CAD88FF2}" presName="level2hierChild" presStyleCnt="0"/>
      <dgm:spPr/>
    </dgm:pt>
    <dgm:pt modelId="{214C09CC-44F1-4B7A-95C2-788A4FC05B70}" type="pres">
      <dgm:prSet presAssocID="{EBFD6CC4-51E2-471E-8020-D064060B1CE8}" presName="conn2-1" presStyleLbl="parChTrans1D2" presStyleIdx="0" presStyleCnt="3"/>
      <dgm:spPr/>
    </dgm:pt>
    <dgm:pt modelId="{CE5373DC-A1F6-48F8-97EF-5C3BE1ADBF81}" type="pres">
      <dgm:prSet presAssocID="{EBFD6CC4-51E2-471E-8020-D064060B1CE8}" presName="connTx" presStyleLbl="parChTrans1D2" presStyleIdx="0" presStyleCnt="3"/>
      <dgm:spPr/>
    </dgm:pt>
    <dgm:pt modelId="{5063CACA-A923-4CA1-AEF7-A59A87421764}" type="pres">
      <dgm:prSet presAssocID="{8E614FBF-2513-48D7-902E-E01F7A473D87}" presName="root2" presStyleCnt="0"/>
      <dgm:spPr/>
    </dgm:pt>
    <dgm:pt modelId="{B499591E-9F00-47FA-86F7-7645D6259FA7}" type="pres">
      <dgm:prSet presAssocID="{8E614FBF-2513-48D7-902E-E01F7A473D87}" presName="LevelTwoTextNode" presStyleLbl="node2" presStyleIdx="0" presStyleCnt="3" custScaleX="113073" custScaleY="142773">
        <dgm:presLayoutVars>
          <dgm:chPref val="3"/>
        </dgm:presLayoutVars>
      </dgm:prSet>
      <dgm:spPr/>
    </dgm:pt>
    <dgm:pt modelId="{73679E25-D9AA-42A6-8F0B-BDC5698D69E5}" type="pres">
      <dgm:prSet presAssocID="{8E614FBF-2513-48D7-902E-E01F7A473D87}" presName="level3hierChild" presStyleCnt="0"/>
      <dgm:spPr/>
    </dgm:pt>
    <dgm:pt modelId="{35C3C2F3-8F9F-4B48-AF52-6FC5405674DB}" type="pres">
      <dgm:prSet presAssocID="{A1CCD9F2-E166-4441-9583-63CD7B5D8174}" presName="conn2-1" presStyleLbl="parChTrans1D2" presStyleIdx="1" presStyleCnt="3"/>
      <dgm:spPr/>
    </dgm:pt>
    <dgm:pt modelId="{E1DD78E0-007B-468C-A1BC-84FD91162BCE}" type="pres">
      <dgm:prSet presAssocID="{A1CCD9F2-E166-4441-9583-63CD7B5D8174}" presName="connTx" presStyleLbl="parChTrans1D2" presStyleIdx="1" presStyleCnt="3"/>
      <dgm:spPr/>
    </dgm:pt>
    <dgm:pt modelId="{1C15E273-2F54-4C34-A758-612B77F33B0E}" type="pres">
      <dgm:prSet presAssocID="{9FEE6538-F000-4712-B6A6-27EB39C7AB91}" presName="root2" presStyleCnt="0"/>
      <dgm:spPr/>
    </dgm:pt>
    <dgm:pt modelId="{A09550C5-3F9A-40C2-AB58-9EE65F58FB8A}" type="pres">
      <dgm:prSet presAssocID="{9FEE6538-F000-4712-B6A6-27EB39C7AB91}" presName="LevelTwoTextNode" presStyleLbl="node2" presStyleIdx="1" presStyleCnt="3" custScaleX="113073" custScaleY="142773">
        <dgm:presLayoutVars>
          <dgm:chPref val="3"/>
        </dgm:presLayoutVars>
      </dgm:prSet>
      <dgm:spPr/>
    </dgm:pt>
    <dgm:pt modelId="{B14D19D0-E642-4015-A9AC-68DB5D47F853}" type="pres">
      <dgm:prSet presAssocID="{9FEE6538-F000-4712-B6A6-27EB39C7AB91}" presName="level3hierChild" presStyleCnt="0"/>
      <dgm:spPr/>
    </dgm:pt>
    <dgm:pt modelId="{29B99D08-BCC8-4C14-A9B1-89539D4573FD}" type="pres">
      <dgm:prSet presAssocID="{171FD1E1-DEED-41FC-8194-CB1B8FADDFAB}" presName="conn2-1" presStyleLbl="parChTrans1D2" presStyleIdx="2" presStyleCnt="3"/>
      <dgm:spPr/>
    </dgm:pt>
    <dgm:pt modelId="{7B3C8055-DBBD-4CE8-881C-CE60DA02E026}" type="pres">
      <dgm:prSet presAssocID="{171FD1E1-DEED-41FC-8194-CB1B8FADDFAB}" presName="connTx" presStyleLbl="parChTrans1D2" presStyleIdx="2" presStyleCnt="3"/>
      <dgm:spPr/>
    </dgm:pt>
    <dgm:pt modelId="{5B4B989D-3D51-4685-838F-4E3112F6D482}" type="pres">
      <dgm:prSet presAssocID="{78254A65-83D3-45EA-A60F-95C6C8402EC2}" presName="root2" presStyleCnt="0"/>
      <dgm:spPr/>
    </dgm:pt>
    <dgm:pt modelId="{5491BE90-C025-4FFE-AFC8-E3D578493F5E}" type="pres">
      <dgm:prSet presAssocID="{78254A65-83D3-45EA-A60F-95C6C8402EC2}" presName="LevelTwoTextNode" presStyleLbl="node2" presStyleIdx="2" presStyleCnt="3" custScaleX="113073" custScaleY="142773">
        <dgm:presLayoutVars>
          <dgm:chPref val="3"/>
        </dgm:presLayoutVars>
      </dgm:prSet>
      <dgm:spPr/>
    </dgm:pt>
    <dgm:pt modelId="{C9F9F32E-D033-4750-9F43-C6917002E4D8}" type="pres">
      <dgm:prSet presAssocID="{78254A65-83D3-45EA-A60F-95C6C8402EC2}" presName="level3hierChild" presStyleCnt="0"/>
      <dgm:spPr/>
    </dgm:pt>
  </dgm:ptLst>
  <dgm:cxnLst>
    <dgm:cxn modelId="{F5E32A2D-9639-444B-B01A-8B7A4F535EC7}" type="presOf" srcId="{EBFD6CC4-51E2-471E-8020-D064060B1CE8}" destId="{CE5373DC-A1F6-48F8-97EF-5C3BE1ADBF81}" srcOrd="1" destOrd="0" presId="urn:microsoft.com/office/officeart/2008/layout/HorizontalMultiLevelHierarchy"/>
    <dgm:cxn modelId="{C5C8482E-F45B-45FE-8E54-EECD2CCBC052}" type="presOf" srcId="{A5DB6B23-39AB-4D5E-B3D0-ED80CAD88FF2}" destId="{962A5913-C4D2-4701-B2BC-A318657A6C6F}" srcOrd="0" destOrd="0" presId="urn:microsoft.com/office/officeart/2008/layout/HorizontalMultiLevelHierarchy"/>
    <dgm:cxn modelId="{AEDF2F56-24F0-4DE5-BD7B-F0301918FFAD}" srcId="{A5DB6B23-39AB-4D5E-B3D0-ED80CAD88FF2}" destId="{8E614FBF-2513-48D7-902E-E01F7A473D87}" srcOrd="0" destOrd="0" parTransId="{EBFD6CC4-51E2-471E-8020-D064060B1CE8}" sibTransId="{C7D6D582-C280-4E86-B23A-F3CC2D0B2A2F}"/>
    <dgm:cxn modelId="{77E5285C-D175-445E-88F5-17C6B981A41A}" srcId="{A5DB6B23-39AB-4D5E-B3D0-ED80CAD88FF2}" destId="{78254A65-83D3-45EA-A60F-95C6C8402EC2}" srcOrd="2" destOrd="0" parTransId="{171FD1E1-DEED-41FC-8194-CB1B8FADDFAB}" sibTransId="{3F0B6E63-E674-4E97-AB58-5D475810FA49}"/>
    <dgm:cxn modelId="{2DEA8E5C-5855-4895-B16B-9B6483A054B4}" type="presOf" srcId="{171FD1E1-DEED-41FC-8194-CB1B8FADDFAB}" destId="{29B99D08-BCC8-4C14-A9B1-89539D4573FD}" srcOrd="0" destOrd="0" presId="urn:microsoft.com/office/officeart/2008/layout/HorizontalMultiLevelHierarchy"/>
    <dgm:cxn modelId="{12778B66-557D-4779-8003-8DCDCAA3307F}" type="presOf" srcId="{8E614FBF-2513-48D7-902E-E01F7A473D87}" destId="{B499591E-9F00-47FA-86F7-7645D6259FA7}" srcOrd="0" destOrd="0" presId="urn:microsoft.com/office/officeart/2008/layout/HorizontalMultiLevelHierarchy"/>
    <dgm:cxn modelId="{2EAAD96D-FD55-4649-9239-CE9E55640DFB}" type="presOf" srcId="{78254A65-83D3-45EA-A60F-95C6C8402EC2}" destId="{5491BE90-C025-4FFE-AFC8-E3D578493F5E}" srcOrd="0" destOrd="0" presId="urn:microsoft.com/office/officeart/2008/layout/HorizontalMultiLevelHierarchy"/>
    <dgm:cxn modelId="{8B82B370-A01F-4749-AD5E-46F3AC16A0F3}" srcId="{A5DB6B23-39AB-4D5E-B3D0-ED80CAD88FF2}" destId="{9FEE6538-F000-4712-B6A6-27EB39C7AB91}" srcOrd="1" destOrd="0" parTransId="{A1CCD9F2-E166-4441-9583-63CD7B5D8174}" sibTransId="{86218BCD-0C0C-439D-854D-DBD83C2685F0}"/>
    <dgm:cxn modelId="{2C20D089-BE99-43C3-804F-6481CDB8C3C0}" type="presOf" srcId="{A1CCD9F2-E166-4441-9583-63CD7B5D8174}" destId="{35C3C2F3-8F9F-4B48-AF52-6FC5405674DB}" srcOrd="0" destOrd="0" presId="urn:microsoft.com/office/officeart/2008/layout/HorizontalMultiLevelHierarchy"/>
    <dgm:cxn modelId="{E2E4B8A4-4866-468F-82A4-6DC0B34878ED}" type="presOf" srcId="{1542323F-513B-4708-8D24-E1D4294EBC3A}" destId="{19D2A675-CF25-4491-90EE-4C7392C40FC6}" srcOrd="0" destOrd="0" presId="urn:microsoft.com/office/officeart/2008/layout/HorizontalMultiLevelHierarchy"/>
    <dgm:cxn modelId="{F4F070E0-F16C-4630-B0EA-9CD161413B95}" type="presOf" srcId="{171FD1E1-DEED-41FC-8194-CB1B8FADDFAB}" destId="{7B3C8055-DBBD-4CE8-881C-CE60DA02E026}" srcOrd="1" destOrd="0" presId="urn:microsoft.com/office/officeart/2008/layout/HorizontalMultiLevelHierarchy"/>
    <dgm:cxn modelId="{74F792E2-4783-4D8A-82A0-B36E87C1671A}" srcId="{1542323F-513B-4708-8D24-E1D4294EBC3A}" destId="{A5DB6B23-39AB-4D5E-B3D0-ED80CAD88FF2}" srcOrd="0" destOrd="0" parTransId="{DAF186BC-4154-431F-8F59-EB294C3938AC}" sibTransId="{BB70F3A8-7D2F-4B16-8BB7-D55B89225698}"/>
    <dgm:cxn modelId="{D533D0E9-FF1A-4472-9157-8C5C2686CFA8}" type="presOf" srcId="{EBFD6CC4-51E2-471E-8020-D064060B1CE8}" destId="{214C09CC-44F1-4B7A-95C2-788A4FC05B70}" srcOrd="0" destOrd="0" presId="urn:microsoft.com/office/officeart/2008/layout/HorizontalMultiLevelHierarchy"/>
    <dgm:cxn modelId="{785474F8-E161-4E4A-92BE-198691DCB647}" type="presOf" srcId="{9FEE6538-F000-4712-B6A6-27EB39C7AB91}" destId="{A09550C5-3F9A-40C2-AB58-9EE65F58FB8A}" srcOrd="0" destOrd="0" presId="urn:microsoft.com/office/officeart/2008/layout/HorizontalMultiLevelHierarchy"/>
    <dgm:cxn modelId="{383AABFA-C39D-4518-8E4D-8C23070A681F}" type="presOf" srcId="{A1CCD9F2-E166-4441-9583-63CD7B5D8174}" destId="{E1DD78E0-007B-468C-A1BC-84FD91162BCE}" srcOrd="1" destOrd="0" presId="urn:microsoft.com/office/officeart/2008/layout/HorizontalMultiLevelHierarchy"/>
    <dgm:cxn modelId="{B559588A-442E-4A0E-8B1E-0A4262E33121}" type="presParOf" srcId="{19D2A675-CF25-4491-90EE-4C7392C40FC6}" destId="{96BF8758-1B15-4032-B052-E331F8AF3479}" srcOrd="0" destOrd="0" presId="urn:microsoft.com/office/officeart/2008/layout/HorizontalMultiLevelHierarchy"/>
    <dgm:cxn modelId="{AA873322-A0D9-42FD-84DA-2BD261BAAF5D}" type="presParOf" srcId="{96BF8758-1B15-4032-B052-E331F8AF3479}" destId="{962A5913-C4D2-4701-B2BC-A318657A6C6F}" srcOrd="0" destOrd="0" presId="urn:microsoft.com/office/officeart/2008/layout/HorizontalMultiLevelHierarchy"/>
    <dgm:cxn modelId="{1F3E4B1D-0964-428A-9DF7-C708607F3CB3}" type="presParOf" srcId="{96BF8758-1B15-4032-B052-E331F8AF3479}" destId="{4E4E2C5B-4F64-4477-8CDC-10E72945772E}" srcOrd="1" destOrd="0" presId="urn:microsoft.com/office/officeart/2008/layout/HorizontalMultiLevelHierarchy"/>
    <dgm:cxn modelId="{61AFC96C-DF47-4915-BA04-1F1B4FE205A7}" type="presParOf" srcId="{4E4E2C5B-4F64-4477-8CDC-10E72945772E}" destId="{214C09CC-44F1-4B7A-95C2-788A4FC05B70}" srcOrd="0" destOrd="0" presId="urn:microsoft.com/office/officeart/2008/layout/HorizontalMultiLevelHierarchy"/>
    <dgm:cxn modelId="{26182F0E-1659-4E67-98E4-ED8DDA9FC2EA}" type="presParOf" srcId="{214C09CC-44F1-4B7A-95C2-788A4FC05B70}" destId="{CE5373DC-A1F6-48F8-97EF-5C3BE1ADBF81}" srcOrd="0" destOrd="0" presId="urn:microsoft.com/office/officeart/2008/layout/HorizontalMultiLevelHierarchy"/>
    <dgm:cxn modelId="{61568E09-2C0A-412F-BCDF-948F9658ABAB}" type="presParOf" srcId="{4E4E2C5B-4F64-4477-8CDC-10E72945772E}" destId="{5063CACA-A923-4CA1-AEF7-A59A87421764}" srcOrd="1" destOrd="0" presId="urn:microsoft.com/office/officeart/2008/layout/HorizontalMultiLevelHierarchy"/>
    <dgm:cxn modelId="{FD8E1E98-0268-43B0-BCB6-F88DE85E65CA}" type="presParOf" srcId="{5063CACA-A923-4CA1-AEF7-A59A87421764}" destId="{B499591E-9F00-47FA-86F7-7645D6259FA7}" srcOrd="0" destOrd="0" presId="urn:microsoft.com/office/officeart/2008/layout/HorizontalMultiLevelHierarchy"/>
    <dgm:cxn modelId="{7F672222-6C03-47C4-8F70-9BBDD6BD0060}" type="presParOf" srcId="{5063CACA-A923-4CA1-AEF7-A59A87421764}" destId="{73679E25-D9AA-42A6-8F0B-BDC5698D69E5}" srcOrd="1" destOrd="0" presId="urn:microsoft.com/office/officeart/2008/layout/HorizontalMultiLevelHierarchy"/>
    <dgm:cxn modelId="{2E1B7D1D-9747-4B89-B365-C8FA9A7096D4}" type="presParOf" srcId="{4E4E2C5B-4F64-4477-8CDC-10E72945772E}" destId="{35C3C2F3-8F9F-4B48-AF52-6FC5405674DB}" srcOrd="2" destOrd="0" presId="urn:microsoft.com/office/officeart/2008/layout/HorizontalMultiLevelHierarchy"/>
    <dgm:cxn modelId="{E7C793C3-3DCC-4BF0-95E5-A29F92E62731}" type="presParOf" srcId="{35C3C2F3-8F9F-4B48-AF52-6FC5405674DB}" destId="{E1DD78E0-007B-468C-A1BC-84FD91162BCE}" srcOrd="0" destOrd="0" presId="urn:microsoft.com/office/officeart/2008/layout/HorizontalMultiLevelHierarchy"/>
    <dgm:cxn modelId="{B4DBC070-FD6B-40CF-92F0-843380E6DB98}" type="presParOf" srcId="{4E4E2C5B-4F64-4477-8CDC-10E72945772E}" destId="{1C15E273-2F54-4C34-A758-612B77F33B0E}" srcOrd="3" destOrd="0" presId="urn:microsoft.com/office/officeart/2008/layout/HorizontalMultiLevelHierarchy"/>
    <dgm:cxn modelId="{1F1FC016-CA99-48EF-A76A-9C5BF972503A}" type="presParOf" srcId="{1C15E273-2F54-4C34-A758-612B77F33B0E}" destId="{A09550C5-3F9A-40C2-AB58-9EE65F58FB8A}" srcOrd="0" destOrd="0" presId="urn:microsoft.com/office/officeart/2008/layout/HorizontalMultiLevelHierarchy"/>
    <dgm:cxn modelId="{42B7731D-9572-47A6-87B6-DD52384133E7}" type="presParOf" srcId="{1C15E273-2F54-4C34-A758-612B77F33B0E}" destId="{B14D19D0-E642-4015-A9AC-68DB5D47F853}" srcOrd="1" destOrd="0" presId="urn:microsoft.com/office/officeart/2008/layout/HorizontalMultiLevelHierarchy"/>
    <dgm:cxn modelId="{48EC5C11-AEBC-40E7-B004-FF78AE75AB50}" type="presParOf" srcId="{4E4E2C5B-4F64-4477-8CDC-10E72945772E}" destId="{29B99D08-BCC8-4C14-A9B1-89539D4573FD}" srcOrd="4" destOrd="0" presId="urn:microsoft.com/office/officeart/2008/layout/HorizontalMultiLevelHierarchy"/>
    <dgm:cxn modelId="{60B369D1-5C6D-404B-8C45-A0A8BA07C332}" type="presParOf" srcId="{29B99D08-BCC8-4C14-A9B1-89539D4573FD}" destId="{7B3C8055-DBBD-4CE8-881C-CE60DA02E026}" srcOrd="0" destOrd="0" presId="urn:microsoft.com/office/officeart/2008/layout/HorizontalMultiLevelHierarchy"/>
    <dgm:cxn modelId="{785FE964-EA84-409F-9432-78DB3331A413}" type="presParOf" srcId="{4E4E2C5B-4F64-4477-8CDC-10E72945772E}" destId="{5B4B989D-3D51-4685-838F-4E3112F6D482}" srcOrd="5" destOrd="0" presId="urn:microsoft.com/office/officeart/2008/layout/HorizontalMultiLevelHierarchy"/>
    <dgm:cxn modelId="{32E057D9-AE41-4FDB-A34E-7F5E4A3FCCE7}" type="presParOf" srcId="{5B4B989D-3D51-4685-838F-4E3112F6D482}" destId="{5491BE90-C025-4FFE-AFC8-E3D578493F5E}" srcOrd="0" destOrd="0" presId="urn:microsoft.com/office/officeart/2008/layout/HorizontalMultiLevelHierarchy"/>
    <dgm:cxn modelId="{B99184D6-7B8F-4B2E-BC92-9FAD1386CD65}" type="presParOf" srcId="{5B4B989D-3D51-4685-838F-4E3112F6D482}" destId="{C9F9F32E-D033-4750-9F43-C6917002E4D8}"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B99D08-BCC8-4C14-A9B1-89539D4573FD}">
      <dsp:nvSpPr>
        <dsp:cNvPr id="0" name=""/>
        <dsp:cNvSpPr/>
      </dsp:nvSpPr>
      <dsp:spPr>
        <a:xfrm>
          <a:off x="3403975" y="2227811"/>
          <a:ext cx="555348" cy="1420312"/>
        </a:xfrm>
        <a:custGeom>
          <a:avLst/>
          <a:gdLst/>
          <a:ahLst/>
          <a:cxnLst/>
          <a:rect l="0" t="0" r="0" b="0"/>
          <a:pathLst>
            <a:path>
              <a:moveTo>
                <a:pt x="0" y="0"/>
              </a:moveTo>
              <a:lnTo>
                <a:pt x="277674" y="0"/>
              </a:lnTo>
              <a:lnTo>
                <a:pt x="277674" y="1420312"/>
              </a:lnTo>
              <a:lnTo>
                <a:pt x="555348" y="1420312"/>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dirty="0"/>
        </a:p>
      </dsp:txBody>
      <dsp:txXfrm>
        <a:off x="3643524" y="2899841"/>
        <a:ext cx="76251" cy="76251"/>
      </dsp:txXfrm>
    </dsp:sp>
    <dsp:sp modelId="{35C3C2F3-8F9F-4B48-AF52-6FC5405674DB}">
      <dsp:nvSpPr>
        <dsp:cNvPr id="0" name=""/>
        <dsp:cNvSpPr/>
      </dsp:nvSpPr>
      <dsp:spPr>
        <a:xfrm>
          <a:off x="3403975" y="2182090"/>
          <a:ext cx="555348" cy="91440"/>
        </a:xfrm>
        <a:custGeom>
          <a:avLst/>
          <a:gdLst/>
          <a:ahLst/>
          <a:cxnLst/>
          <a:rect l="0" t="0" r="0" b="0"/>
          <a:pathLst>
            <a:path>
              <a:moveTo>
                <a:pt x="0" y="45720"/>
              </a:moveTo>
              <a:lnTo>
                <a:pt x="555348" y="457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dirty="0"/>
        </a:p>
      </dsp:txBody>
      <dsp:txXfrm>
        <a:off x="3667766" y="2213927"/>
        <a:ext cx="27767" cy="27767"/>
      </dsp:txXfrm>
    </dsp:sp>
    <dsp:sp modelId="{214C09CC-44F1-4B7A-95C2-788A4FC05B70}">
      <dsp:nvSpPr>
        <dsp:cNvPr id="0" name=""/>
        <dsp:cNvSpPr/>
      </dsp:nvSpPr>
      <dsp:spPr>
        <a:xfrm>
          <a:off x="3403975" y="807498"/>
          <a:ext cx="555348" cy="1420312"/>
        </a:xfrm>
        <a:custGeom>
          <a:avLst/>
          <a:gdLst/>
          <a:ahLst/>
          <a:cxnLst/>
          <a:rect l="0" t="0" r="0" b="0"/>
          <a:pathLst>
            <a:path>
              <a:moveTo>
                <a:pt x="0" y="1420312"/>
              </a:moveTo>
              <a:lnTo>
                <a:pt x="277674" y="1420312"/>
              </a:lnTo>
              <a:lnTo>
                <a:pt x="277674" y="0"/>
              </a:lnTo>
              <a:lnTo>
                <a:pt x="555348"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dirty="0"/>
        </a:p>
      </dsp:txBody>
      <dsp:txXfrm>
        <a:off x="3643524" y="1479528"/>
        <a:ext cx="76251" cy="76251"/>
      </dsp:txXfrm>
    </dsp:sp>
    <dsp:sp modelId="{962A5913-C4D2-4701-B2BC-A318657A6C6F}">
      <dsp:nvSpPr>
        <dsp:cNvPr id="0" name=""/>
        <dsp:cNvSpPr/>
      </dsp:nvSpPr>
      <dsp:spPr>
        <a:xfrm rot="16200000">
          <a:off x="-284063" y="767582"/>
          <a:ext cx="4455622" cy="292045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2800350">
            <a:lnSpc>
              <a:spcPct val="90000"/>
            </a:lnSpc>
            <a:spcBef>
              <a:spcPct val="0"/>
            </a:spcBef>
            <a:spcAft>
              <a:spcPct val="35000"/>
            </a:spcAft>
            <a:buNone/>
          </a:pPr>
          <a:r>
            <a:rPr lang="en-CA" sz="6300" kern="1200" noProof="0" dirty="0"/>
            <a:t>Principle</a:t>
          </a:r>
        </a:p>
      </dsp:txBody>
      <dsp:txXfrm>
        <a:off x="-284063" y="767582"/>
        <a:ext cx="4455622" cy="2920457"/>
      </dsp:txXfrm>
    </dsp:sp>
    <dsp:sp modelId="{B499591E-9F00-47FA-86F7-7645D6259FA7}">
      <dsp:nvSpPr>
        <dsp:cNvPr id="0" name=""/>
        <dsp:cNvSpPr/>
      </dsp:nvSpPr>
      <dsp:spPr>
        <a:xfrm>
          <a:off x="3959324" y="203162"/>
          <a:ext cx="3139747" cy="120867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CA" sz="2200" b="1" kern="1200" noProof="0" dirty="0"/>
            <a:t>Statement of values</a:t>
          </a:r>
          <a:r>
            <a:rPr lang="en-CA" sz="2200" kern="1200" noProof="0" dirty="0"/>
            <a:t> that define each principle</a:t>
          </a:r>
        </a:p>
      </dsp:txBody>
      <dsp:txXfrm>
        <a:off x="3959324" y="203162"/>
        <a:ext cx="3139747" cy="1208670"/>
      </dsp:txXfrm>
    </dsp:sp>
    <dsp:sp modelId="{A09550C5-3F9A-40C2-AB58-9EE65F58FB8A}">
      <dsp:nvSpPr>
        <dsp:cNvPr id="0" name=""/>
        <dsp:cNvSpPr/>
      </dsp:nvSpPr>
      <dsp:spPr>
        <a:xfrm>
          <a:off x="3959324" y="1623475"/>
          <a:ext cx="3139747" cy="120867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CA" sz="2200" kern="1200" noProof="0" dirty="0"/>
            <a:t>List of values included within each principle</a:t>
          </a:r>
          <a:endParaRPr lang="en-CA" sz="2200" b="1" kern="1200" noProof="0" dirty="0"/>
        </a:p>
      </dsp:txBody>
      <dsp:txXfrm>
        <a:off x="3959324" y="1623475"/>
        <a:ext cx="3139747" cy="1208670"/>
      </dsp:txXfrm>
    </dsp:sp>
    <dsp:sp modelId="{5491BE90-C025-4FFE-AFC8-E3D578493F5E}">
      <dsp:nvSpPr>
        <dsp:cNvPr id="0" name=""/>
        <dsp:cNvSpPr/>
      </dsp:nvSpPr>
      <dsp:spPr>
        <a:xfrm>
          <a:off x="3959324" y="3043788"/>
          <a:ext cx="3139747" cy="120867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CA" sz="2200" kern="1200" noProof="0" dirty="0"/>
            <a:t>List of ethical standards applied to each value</a:t>
          </a:r>
        </a:p>
      </dsp:txBody>
      <dsp:txXfrm>
        <a:off x="3959324" y="3043788"/>
        <a:ext cx="3139747" cy="1208670"/>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E895BE-05F8-CC4E-9EC6-E220E7203AD0}" type="datetimeFigureOut">
              <a:rPr lang="en-US" smtClean="0"/>
              <a:t>5/3/23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45C186-8F38-1A45-A131-FC49D90AE434}" type="slidenum">
              <a:rPr lang="en-US" smtClean="0"/>
              <a:t>‹#›</a:t>
            </a:fld>
            <a:endParaRPr lang="en-US"/>
          </a:p>
        </p:txBody>
      </p:sp>
    </p:spTree>
    <p:extLst>
      <p:ext uri="{BB962C8B-B14F-4D97-AF65-F5344CB8AC3E}">
        <p14:creationId xmlns:p14="http://schemas.microsoft.com/office/powerpoint/2010/main" val="21238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fld id="{B945C186-8F38-1A45-A131-FC49D90AE434}" type="slidenum">
              <a:rPr lang="en-US" smtClean="0"/>
              <a:t>1</a:t>
            </a:fld>
            <a:endParaRPr lang="en-US" dirty="0"/>
          </a:p>
        </p:txBody>
      </p:sp>
    </p:spTree>
    <p:extLst>
      <p:ext uri="{BB962C8B-B14F-4D97-AF65-F5344CB8AC3E}">
        <p14:creationId xmlns:p14="http://schemas.microsoft.com/office/powerpoint/2010/main" val="3610683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C339E5EC-4303-41D8-BC68-AE24044618BF}" type="slidenum">
              <a:rPr lang="fr-CA" smtClean="0"/>
              <a:t>3</a:t>
            </a:fld>
            <a:endParaRPr lang="fr-CA" dirty="0"/>
          </a:p>
        </p:txBody>
      </p:sp>
    </p:spTree>
    <p:extLst>
      <p:ext uri="{BB962C8B-B14F-4D97-AF65-F5344CB8AC3E}">
        <p14:creationId xmlns:p14="http://schemas.microsoft.com/office/powerpoint/2010/main" val="1271312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945C186-8F38-1A45-A131-FC49D90AE434}" type="slidenum">
              <a:rPr lang="en-US" smtClean="0"/>
              <a:t>9</a:t>
            </a:fld>
            <a:endParaRPr lang="en-US"/>
          </a:p>
        </p:txBody>
      </p:sp>
    </p:spTree>
    <p:extLst>
      <p:ext uri="{BB962C8B-B14F-4D97-AF65-F5344CB8AC3E}">
        <p14:creationId xmlns:p14="http://schemas.microsoft.com/office/powerpoint/2010/main" val="2343219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945C186-8F38-1A45-A131-FC49D90AE434}" type="slidenum">
              <a:rPr lang="en-US" smtClean="0"/>
              <a:t>10</a:t>
            </a:fld>
            <a:endParaRPr lang="en-US"/>
          </a:p>
        </p:txBody>
      </p:sp>
    </p:spTree>
    <p:extLst>
      <p:ext uri="{BB962C8B-B14F-4D97-AF65-F5344CB8AC3E}">
        <p14:creationId xmlns:p14="http://schemas.microsoft.com/office/powerpoint/2010/main" val="3194155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945C186-8F38-1A45-A131-FC49D90AE434}" type="slidenum">
              <a:rPr lang="en-US" smtClean="0"/>
              <a:t>11</a:t>
            </a:fld>
            <a:endParaRPr lang="en-US"/>
          </a:p>
        </p:txBody>
      </p:sp>
    </p:spTree>
    <p:extLst>
      <p:ext uri="{BB962C8B-B14F-4D97-AF65-F5344CB8AC3E}">
        <p14:creationId xmlns:p14="http://schemas.microsoft.com/office/powerpoint/2010/main" val="1214537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945C186-8F38-1A45-A131-FC49D90AE434}" type="slidenum">
              <a:rPr lang="en-US" smtClean="0"/>
              <a:t>12</a:t>
            </a:fld>
            <a:endParaRPr lang="en-US"/>
          </a:p>
        </p:txBody>
      </p:sp>
    </p:spTree>
    <p:extLst>
      <p:ext uri="{BB962C8B-B14F-4D97-AF65-F5344CB8AC3E}">
        <p14:creationId xmlns:p14="http://schemas.microsoft.com/office/powerpoint/2010/main" val="156339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945C186-8F38-1A45-A131-FC49D90AE434}" type="slidenum">
              <a:rPr lang="en-US" smtClean="0"/>
              <a:t>23</a:t>
            </a:fld>
            <a:endParaRPr lang="en-US"/>
          </a:p>
        </p:txBody>
      </p:sp>
    </p:spTree>
    <p:extLst>
      <p:ext uri="{BB962C8B-B14F-4D97-AF65-F5344CB8AC3E}">
        <p14:creationId xmlns:p14="http://schemas.microsoft.com/office/powerpoint/2010/main" val="3937209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945C186-8F38-1A45-A131-FC49D90AE434}" type="slidenum">
              <a:rPr lang="en-US" smtClean="0"/>
              <a:t>34</a:t>
            </a:fld>
            <a:endParaRPr lang="en-US"/>
          </a:p>
        </p:txBody>
      </p:sp>
    </p:spTree>
    <p:extLst>
      <p:ext uri="{BB962C8B-B14F-4D97-AF65-F5344CB8AC3E}">
        <p14:creationId xmlns:p14="http://schemas.microsoft.com/office/powerpoint/2010/main" val="3043913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5"/>
          </p:nvPr>
        </p:nvSpPr>
        <p:spPr/>
        <p:txBody>
          <a:bodyPr/>
          <a:lstStyle/>
          <a:p>
            <a:fld id="{B945C186-8F38-1A45-A131-FC49D90AE434}" type="slidenum">
              <a:rPr lang="en-US" smtClean="0"/>
              <a:t>35</a:t>
            </a:fld>
            <a:endParaRPr lang="en-US"/>
          </a:p>
        </p:txBody>
      </p:sp>
    </p:spTree>
    <p:extLst>
      <p:ext uri="{BB962C8B-B14F-4D97-AF65-F5344CB8AC3E}">
        <p14:creationId xmlns:p14="http://schemas.microsoft.com/office/powerpoint/2010/main" val="1037391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6DABE-8A93-2348-BB8F-AD52A103253E}"/>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68A45C2E-2D3C-6A4F-BB83-B0C22961AD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6011E1-48B8-1A46-AB9C-E27C69BB3C24}"/>
              </a:ext>
            </a:extLst>
          </p:cNvPr>
          <p:cNvSpPr>
            <a:spLocks noGrp="1"/>
          </p:cNvSpPr>
          <p:nvPr>
            <p:ph type="dt" sz="half" idx="10"/>
          </p:nvPr>
        </p:nvSpPr>
        <p:spPr>
          <a:xfrm>
            <a:off x="838200" y="6010419"/>
            <a:ext cx="4114800" cy="528493"/>
          </a:xfrm>
        </p:spPr>
        <p:txBody>
          <a:bodyPr/>
          <a:lstStyle>
            <a:lvl1pPr>
              <a:defRPr sz="1600">
                <a:solidFill>
                  <a:schemeClr val="accent5"/>
                </a:solidFill>
              </a:defRPr>
            </a:lvl1pPr>
          </a:lstStyle>
          <a:p>
            <a:r>
              <a:rPr lang="en-US" sz="1800"/>
              <a:t>ASPPBs 37</a:t>
            </a:r>
            <a:r>
              <a:rPr lang="en-US" sz="1800" baseline="30000"/>
              <a:t>th</a:t>
            </a:r>
            <a:r>
              <a:rPr lang="en-US" sz="1800"/>
              <a:t> Midyear Meeting</a:t>
            </a:r>
          </a:p>
          <a:p>
            <a:r>
              <a:rPr lang="en-US" sz="1800"/>
              <a:t>Hot Topics in Psychology Regulation</a:t>
            </a:r>
          </a:p>
          <a:p>
            <a:r>
              <a:rPr lang="en-US" sz="1800"/>
              <a:t>April 27 – 30, 2023</a:t>
            </a:r>
          </a:p>
        </p:txBody>
      </p:sp>
    </p:spTree>
    <p:extLst>
      <p:ext uri="{BB962C8B-B14F-4D97-AF65-F5344CB8AC3E}">
        <p14:creationId xmlns:p14="http://schemas.microsoft.com/office/powerpoint/2010/main" val="472485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BCA32-5AD2-B649-9D6D-CE1D92696B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9774BC-218A-4549-BDC1-D6C234C35020}"/>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8D153DD-FDB7-9D41-95C4-E8BE2F5E61D8}"/>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4912E04-24E6-EA40-B903-221C5327A211}"/>
              </a:ext>
            </a:extLst>
          </p:cNvPr>
          <p:cNvSpPr>
            <a:spLocks noGrp="1"/>
          </p:cNvSpPr>
          <p:nvPr>
            <p:ph type="ftr" sz="quarter" idx="11"/>
          </p:nvPr>
        </p:nvSpPr>
        <p:spPr/>
        <p:txBody>
          <a:bodyPr/>
          <a:lstStyle/>
          <a:p>
            <a:r>
              <a:rPr lang="en-US"/>
              <a:t>37th Midyear Meeting   Denver, Colorado   April 27 - 30, 2023</a:t>
            </a:r>
          </a:p>
        </p:txBody>
      </p:sp>
      <p:sp>
        <p:nvSpPr>
          <p:cNvPr id="6" name="Slide Number Placeholder 5">
            <a:extLst>
              <a:ext uri="{FF2B5EF4-FFF2-40B4-BE49-F238E27FC236}">
                <a16:creationId xmlns:a16="http://schemas.microsoft.com/office/drawing/2014/main" id="{35CAC032-22C6-EF43-BB9E-7EBA33A5DCC2}"/>
              </a:ext>
            </a:extLst>
          </p:cNvPr>
          <p:cNvSpPr>
            <a:spLocks noGrp="1"/>
          </p:cNvSpPr>
          <p:nvPr>
            <p:ph type="sldNum" sz="quarter" idx="12"/>
          </p:nvPr>
        </p:nvSpPr>
        <p:spPr/>
        <p:txBody>
          <a:bodyPr/>
          <a:lstStyle/>
          <a:p>
            <a:fld id="{7EC3723A-019D-2C48-B36B-E4BF3F4F8792}" type="slidenum">
              <a:rPr lang="en-US" smtClean="0"/>
              <a:t>‹#›</a:t>
            </a:fld>
            <a:endParaRPr lang="en-US"/>
          </a:p>
        </p:txBody>
      </p:sp>
    </p:spTree>
    <p:extLst>
      <p:ext uri="{BB962C8B-B14F-4D97-AF65-F5344CB8AC3E}">
        <p14:creationId xmlns:p14="http://schemas.microsoft.com/office/powerpoint/2010/main" val="873704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A0CD6-5FF8-3541-ACD7-3C82F91B75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5F53DF-BBA2-C54A-885A-2F096B158B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86FFE5-DA7A-D24C-B6D1-4753B60BF49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F6198E8-E192-7F48-931F-2C588C149209}"/>
              </a:ext>
            </a:extLst>
          </p:cNvPr>
          <p:cNvSpPr>
            <a:spLocks noGrp="1"/>
          </p:cNvSpPr>
          <p:nvPr>
            <p:ph type="ftr" sz="quarter" idx="11"/>
          </p:nvPr>
        </p:nvSpPr>
        <p:spPr/>
        <p:txBody>
          <a:bodyPr/>
          <a:lstStyle/>
          <a:p>
            <a:r>
              <a:rPr lang="en-US"/>
              <a:t>37th Midyear Meeting   Denver, Colorado   April 27 - 30, 2023</a:t>
            </a:r>
          </a:p>
        </p:txBody>
      </p:sp>
      <p:sp>
        <p:nvSpPr>
          <p:cNvPr id="6" name="Slide Number Placeholder 5">
            <a:extLst>
              <a:ext uri="{FF2B5EF4-FFF2-40B4-BE49-F238E27FC236}">
                <a16:creationId xmlns:a16="http://schemas.microsoft.com/office/drawing/2014/main" id="{86706B76-3642-CF41-9841-34B80DA579D4}"/>
              </a:ext>
            </a:extLst>
          </p:cNvPr>
          <p:cNvSpPr>
            <a:spLocks noGrp="1"/>
          </p:cNvSpPr>
          <p:nvPr>
            <p:ph type="sldNum" sz="quarter" idx="12"/>
          </p:nvPr>
        </p:nvSpPr>
        <p:spPr/>
        <p:txBody>
          <a:bodyPr/>
          <a:lstStyle/>
          <a:p>
            <a:fld id="{7EC3723A-019D-2C48-B36B-E4BF3F4F8792}" type="slidenum">
              <a:rPr lang="en-US" smtClean="0"/>
              <a:t>‹#›</a:t>
            </a:fld>
            <a:endParaRPr lang="en-US"/>
          </a:p>
        </p:txBody>
      </p:sp>
    </p:spTree>
    <p:extLst>
      <p:ext uri="{BB962C8B-B14F-4D97-AF65-F5344CB8AC3E}">
        <p14:creationId xmlns:p14="http://schemas.microsoft.com/office/powerpoint/2010/main" val="1398103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3AD34-81FC-EA4C-8F1C-7D64D538E1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38065E-3699-1149-9394-FA2D3271D3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1A96F1-58CC-3447-9078-DFD94C3C8F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35552C-BE25-8B40-BC05-B3871E236DA5}"/>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0D39D142-F1C3-6A4C-8EFB-950C779DC7FF}"/>
              </a:ext>
            </a:extLst>
          </p:cNvPr>
          <p:cNvSpPr>
            <a:spLocks noGrp="1"/>
          </p:cNvSpPr>
          <p:nvPr>
            <p:ph type="ftr" sz="quarter" idx="11"/>
          </p:nvPr>
        </p:nvSpPr>
        <p:spPr/>
        <p:txBody>
          <a:bodyPr/>
          <a:lstStyle/>
          <a:p>
            <a:r>
              <a:rPr lang="en-US"/>
              <a:t>37th Midyear Meeting   Denver, Colorado   April 27 - 30, 2023</a:t>
            </a:r>
          </a:p>
        </p:txBody>
      </p:sp>
      <p:sp>
        <p:nvSpPr>
          <p:cNvPr id="7" name="Slide Number Placeholder 6">
            <a:extLst>
              <a:ext uri="{FF2B5EF4-FFF2-40B4-BE49-F238E27FC236}">
                <a16:creationId xmlns:a16="http://schemas.microsoft.com/office/drawing/2014/main" id="{26E30C45-BBD8-E84C-8805-8E6F2CA84DA7}"/>
              </a:ext>
            </a:extLst>
          </p:cNvPr>
          <p:cNvSpPr>
            <a:spLocks noGrp="1"/>
          </p:cNvSpPr>
          <p:nvPr>
            <p:ph type="sldNum" sz="quarter" idx="12"/>
          </p:nvPr>
        </p:nvSpPr>
        <p:spPr/>
        <p:txBody>
          <a:bodyPr/>
          <a:lstStyle/>
          <a:p>
            <a:fld id="{7EC3723A-019D-2C48-B36B-E4BF3F4F8792}" type="slidenum">
              <a:rPr lang="en-US" smtClean="0"/>
              <a:t>‹#›</a:t>
            </a:fld>
            <a:endParaRPr lang="en-US"/>
          </a:p>
        </p:txBody>
      </p:sp>
    </p:spTree>
    <p:extLst>
      <p:ext uri="{BB962C8B-B14F-4D97-AF65-F5344CB8AC3E}">
        <p14:creationId xmlns:p14="http://schemas.microsoft.com/office/powerpoint/2010/main" val="298359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D89DE-DE9C-D442-B5EB-D88E4D72D3B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FD996A-3C82-E94B-B6D8-3ADC9CD099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142824-2E6F-E644-928D-E4DF337461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0892FF-DD40-7245-98B9-C227F9B6FF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7E0E24-CD44-684A-AF56-D9B4FEAC95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EB14B0-4BE0-8C43-9F11-B155A23CFC10}"/>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96272AFC-2219-004C-A579-A374A13EE603}"/>
              </a:ext>
            </a:extLst>
          </p:cNvPr>
          <p:cNvSpPr>
            <a:spLocks noGrp="1"/>
          </p:cNvSpPr>
          <p:nvPr>
            <p:ph type="ftr" sz="quarter" idx="11"/>
          </p:nvPr>
        </p:nvSpPr>
        <p:spPr/>
        <p:txBody>
          <a:bodyPr/>
          <a:lstStyle/>
          <a:p>
            <a:r>
              <a:rPr lang="en-US"/>
              <a:t>37th Midyear Meeting   Denver, Colorado   April 27 - 30, 2023</a:t>
            </a:r>
          </a:p>
        </p:txBody>
      </p:sp>
      <p:sp>
        <p:nvSpPr>
          <p:cNvPr id="9" name="Slide Number Placeholder 8">
            <a:extLst>
              <a:ext uri="{FF2B5EF4-FFF2-40B4-BE49-F238E27FC236}">
                <a16:creationId xmlns:a16="http://schemas.microsoft.com/office/drawing/2014/main" id="{09925019-E070-9A4E-8405-F757A34573B6}"/>
              </a:ext>
            </a:extLst>
          </p:cNvPr>
          <p:cNvSpPr>
            <a:spLocks noGrp="1"/>
          </p:cNvSpPr>
          <p:nvPr>
            <p:ph type="sldNum" sz="quarter" idx="12"/>
          </p:nvPr>
        </p:nvSpPr>
        <p:spPr/>
        <p:txBody>
          <a:bodyPr/>
          <a:lstStyle/>
          <a:p>
            <a:fld id="{7EC3723A-019D-2C48-B36B-E4BF3F4F8792}" type="slidenum">
              <a:rPr lang="en-US" smtClean="0"/>
              <a:t>‹#›</a:t>
            </a:fld>
            <a:endParaRPr lang="en-US"/>
          </a:p>
        </p:txBody>
      </p:sp>
    </p:spTree>
    <p:extLst>
      <p:ext uri="{BB962C8B-B14F-4D97-AF65-F5344CB8AC3E}">
        <p14:creationId xmlns:p14="http://schemas.microsoft.com/office/powerpoint/2010/main" val="3875475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27000">
              <a:schemeClr val="tx1"/>
            </a:gs>
            <a:gs pos="100000">
              <a:schemeClr val="bg2"/>
            </a:gs>
          </a:gsLst>
          <a:lin ang="612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19FF27-9191-E847-BD2E-6FC3B1925F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4DC5CC4-F0A6-DA44-B844-5C2F8001A5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81641F-9FB9-004A-B7E5-DBE5E5FC0B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7BF752F2-05C2-384F-B00C-C72ADA0F09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37th Midyear Meeting   Denver, Colorado   April 27 - 30, 2023</a:t>
            </a:r>
          </a:p>
        </p:txBody>
      </p:sp>
      <p:sp>
        <p:nvSpPr>
          <p:cNvPr id="6" name="Slide Number Placeholder 5">
            <a:extLst>
              <a:ext uri="{FF2B5EF4-FFF2-40B4-BE49-F238E27FC236}">
                <a16:creationId xmlns:a16="http://schemas.microsoft.com/office/drawing/2014/main" id="{755B9901-3181-FF48-B3CB-6FF112D859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C3723A-019D-2C48-B36B-E4BF3F4F8792}" type="slidenum">
              <a:rPr lang="en-US" smtClean="0"/>
              <a:t>‹#›</a:t>
            </a:fld>
            <a:endParaRPr lang="en-US"/>
          </a:p>
        </p:txBody>
      </p:sp>
      <p:pic>
        <p:nvPicPr>
          <p:cNvPr id="16" name="Picture 15">
            <a:extLst>
              <a:ext uri="{FF2B5EF4-FFF2-40B4-BE49-F238E27FC236}">
                <a16:creationId xmlns:a16="http://schemas.microsoft.com/office/drawing/2014/main" id="{96816AE7-1DED-4179-A205-3AFD64A7B6AC}"/>
              </a:ext>
            </a:extLst>
          </p:cNvPr>
          <p:cNvPicPr>
            <a:picLocks noChangeAspect="1"/>
          </p:cNvPicPr>
          <p:nvPr userDrawn="1"/>
        </p:nvPicPr>
        <p:blipFill rotWithShape="1">
          <a:blip r:embed="rId7"/>
          <a:srcRect l="20113" b="29050"/>
          <a:stretch/>
        </p:blipFill>
        <p:spPr>
          <a:xfrm>
            <a:off x="0" y="2223543"/>
            <a:ext cx="5313921" cy="4634457"/>
          </a:xfrm>
          <a:prstGeom prst="rect">
            <a:avLst/>
          </a:prstGeom>
        </p:spPr>
      </p:pic>
      <p:sp>
        <p:nvSpPr>
          <p:cNvPr id="17" name="Rectangle 16">
            <a:extLst>
              <a:ext uri="{FF2B5EF4-FFF2-40B4-BE49-F238E27FC236}">
                <a16:creationId xmlns:a16="http://schemas.microsoft.com/office/drawing/2014/main" id="{949C04CA-8EBD-45C8-860C-29DFD3601108}"/>
              </a:ext>
            </a:extLst>
          </p:cNvPr>
          <p:cNvSpPr/>
          <p:nvPr userDrawn="1"/>
        </p:nvSpPr>
        <p:spPr>
          <a:xfrm>
            <a:off x="0" y="0"/>
            <a:ext cx="12192000" cy="6858000"/>
          </a:xfrm>
          <a:prstGeom prst="rect">
            <a:avLst/>
          </a:prstGeom>
          <a:solidFill>
            <a:schemeClr val="bg1">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11F4DB76-6FB9-487F-AF9B-CE63CF73ACEB}"/>
              </a:ext>
            </a:extLst>
          </p:cNvPr>
          <p:cNvPicPr>
            <a:picLocks noChangeAspect="1"/>
          </p:cNvPicPr>
          <p:nvPr userDrawn="1"/>
        </p:nvPicPr>
        <p:blipFill>
          <a:blip r:embed="rId8"/>
          <a:stretch>
            <a:fillRect/>
          </a:stretch>
        </p:blipFill>
        <p:spPr>
          <a:xfrm>
            <a:off x="9462644" y="5813287"/>
            <a:ext cx="2468429" cy="813075"/>
          </a:xfrm>
          <a:prstGeom prst="rect">
            <a:avLst/>
          </a:prstGeom>
        </p:spPr>
      </p:pic>
    </p:spTree>
    <p:extLst>
      <p:ext uri="{BB962C8B-B14F-4D97-AF65-F5344CB8AC3E}">
        <p14:creationId xmlns:p14="http://schemas.microsoft.com/office/powerpoint/2010/main" val="301073059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cpa.ca/docs/File/Ethics/CoEGuidelines_NonDiscPract2017_Final.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cpa.ca/docs/File/Publications/CoEGuidelines_Supervision2017_final.pdf"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cpa.ca/docs/File/Psynopsis/2019-Vol41-3/index.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cpa.ca/docs/File/Psynopsis/2022-Vol44-2/index.html#p=25" TargetMode="External"/><Relationship Id="rId4" Type="http://schemas.openxmlformats.org/officeDocument/2006/relationships/hyperlink" Target="https://cpa.ca/docs/File/Psynopsis/2020-Vol42-4/index.html#p=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E8948-7CBB-E32D-8383-4E94BADDAD67}"/>
              </a:ext>
            </a:extLst>
          </p:cNvPr>
          <p:cNvSpPr>
            <a:spLocks noGrp="1"/>
          </p:cNvSpPr>
          <p:nvPr>
            <p:ph type="ctrTitle"/>
          </p:nvPr>
        </p:nvSpPr>
        <p:spPr>
          <a:xfrm>
            <a:off x="179940" y="649996"/>
            <a:ext cx="11589745" cy="4925303"/>
          </a:xfrm>
        </p:spPr>
        <p:txBody>
          <a:bodyPr>
            <a:noAutofit/>
          </a:bodyPr>
          <a:lstStyle/>
          <a:p>
            <a:pPr algn="r"/>
            <a:r>
              <a:rPr lang="en-CA" sz="6600" noProof="0" dirty="0"/>
              <a:t>The Canadian Code of Ethics for Psychologists: Emerging issues and updates</a:t>
            </a:r>
            <a:br>
              <a:rPr lang="en-CA" sz="6600" noProof="0" dirty="0"/>
            </a:br>
            <a:r>
              <a:rPr lang="en-CA" sz="4400" noProof="0" dirty="0"/>
              <a:t>Jacques Richard, Ph.D., L.Psych.</a:t>
            </a:r>
            <a:br>
              <a:rPr lang="en-CA" sz="4400" noProof="0" dirty="0"/>
            </a:br>
            <a:r>
              <a:rPr lang="en-CA" sz="4400" noProof="0" dirty="0"/>
              <a:t>Registrar, CPNB</a:t>
            </a:r>
            <a:br>
              <a:rPr lang="en-CA" sz="4400" noProof="0" dirty="0"/>
            </a:br>
            <a:r>
              <a:rPr lang="en-CA" sz="4400" noProof="0" dirty="0"/>
              <a:t>Professor and DCT,</a:t>
            </a:r>
            <a:br>
              <a:rPr lang="en-CA" sz="4400" noProof="0" dirty="0"/>
            </a:br>
            <a:r>
              <a:rPr lang="en-CA" sz="4400" noProof="0" dirty="0"/>
              <a:t>Université de Moncton</a:t>
            </a:r>
          </a:p>
        </p:txBody>
      </p:sp>
      <p:sp>
        <p:nvSpPr>
          <p:cNvPr id="4" name="Footer Placeholder 3">
            <a:extLst>
              <a:ext uri="{FF2B5EF4-FFF2-40B4-BE49-F238E27FC236}">
                <a16:creationId xmlns:a16="http://schemas.microsoft.com/office/drawing/2014/main" id="{832FDFEB-AE66-F078-AAC4-D160F1261A73}"/>
              </a:ext>
            </a:extLst>
          </p:cNvPr>
          <p:cNvSpPr>
            <a:spLocks noGrp="1"/>
          </p:cNvSpPr>
          <p:nvPr>
            <p:ph type="ftr" sz="quarter" idx="4294967295"/>
          </p:nvPr>
        </p:nvSpPr>
        <p:spPr>
          <a:xfrm>
            <a:off x="179940" y="5857262"/>
            <a:ext cx="3822434" cy="365125"/>
          </a:xfrm>
        </p:spPr>
        <p:txBody>
          <a:bodyPr/>
          <a:lstStyle/>
          <a:p>
            <a:pPr algn="l"/>
            <a:r>
              <a:rPr lang="en-US" sz="1800" dirty="0">
                <a:solidFill>
                  <a:schemeClr val="accent5"/>
                </a:solidFill>
              </a:rPr>
              <a:t>APSPBs 37th Midyear Meeting   </a:t>
            </a:r>
          </a:p>
          <a:p>
            <a:pPr algn="l"/>
            <a:r>
              <a:rPr lang="en-US" sz="1800" dirty="0">
                <a:solidFill>
                  <a:schemeClr val="accent5"/>
                </a:solidFill>
              </a:rPr>
              <a:t>Hot Topics in Psychology Regulation</a:t>
            </a:r>
          </a:p>
          <a:p>
            <a:pPr algn="l"/>
            <a:r>
              <a:rPr lang="en-US" sz="1800" dirty="0">
                <a:solidFill>
                  <a:schemeClr val="accent5"/>
                </a:solidFill>
              </a:rPr>
              <a:t>April 27 - 30, 2023</a:t>
            </a:r>
          </a:p>
        </p:txBody>
      </p:sp>
    </p:spTree>
    <p:extLst>
      <p:ext uri="{BB962C8B-B14F-4D97-AF65-F5344CB8AC3E}">
        <p14:creationId xmlns:p14="http://schemas.microsoft.com/office/powerpoint/2010/main" val="1095029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4F47-0021-FBE0-4556-07D537F0B366}"/>
              </a:ext>
            </a:extLst>
          </p:cNvPr>
          <p:cNvSpPr>
            <a:spLocks noGrp="1"/>
          </p:cNvSpPr>
          <p:nvPr>
            <p:ph type="title"/>
          </p:nvPr>
        </p:nvSpPr>
        <p:spPr/>
        <p:txBody>
          <a:bodyPr/>
          <a:lstStyle/>
          <a:p>
            <a:r>
              <a:rPr lang="en-CA" noProof="0" dirty="0"/>
              <a:t>Concepts related to social justice that are presented in the Code (2)</a:t>
            </a:r>
          </a:p>
        </p:txBody>
      </p:sp>
      <p:sp>
        <p:nvSpPr>
          <p:cNvPr id="3" name="Content Placeholder 2">
            <a:extLst>
              <a:ext uri="{FF2B5EF4-FFF2-40B4-BE49-F238E27FC236}">
                <a16:creationId xmlns:a16="http://schemas.microsoft.com/office/drawing/2014/main" id="{E31C2086-D25E-C963-B8F3-DC70787383E0}"/>
              </a:ext>
            </a:extLst>
          </p:cNvPr>
          <p:cNvSpPr>
            <a:spLocks noGrp="1"/>
          </p:cNvSpPr>
          <p:nvPr>
            <p:ph idx="1"/>
          </p:nvPr>
        </p:nvSpPr>
        <p:spPr/>
        <p:txBody>
          <a:bodyPr>
            <a:normAutofit/>
          </a:bodyPr>
          <a:lstStyle/>
          <a:p>
            <a:pPr marL="0" indent="0">
              <a:buNone/>
            </a:pPr>
            <a:endParaRPr lang="en-CA" dirty="0">
              <a:effectLst/>
              <a:latin typeface="Times New Roman" panose="02020603050405020304" pitchFamily="18" charset="0"/>
            </a:endParaRPr>
          </a:p>
          <a:p>
            <a:r>
              <a:rPr lang="en-CA" b="1" dirty="0">
                <a:effectLst/>
                <a:latin typeface="Times New Roman" panose="02020603050405020304" pitchFamily="18" charset="0"/>
              </a:rPr>
              <a:t>“Unjust discrimination”</a:t>
            </a:r>
            <a:r>
              <a:rPr lang="en-CA" dirty="0">
                <a:effectLst/>
                <a:latin typeface="Times New Roman" panose="02020603050405020304" pitchFamily="18" charset="0"/>
              </a:rPr>
              <a:t>… means activities that are prejudicial to or promote prejudice against </a:t>
            </a:r>
            <a:r>
              <a:rPr lang="en-CA" i="1" dirty="0">
                <a:effectLst/>
                <a:latin typeface="Times New Roman" panose="02020603050405020304" pitchFamily="18" charset="0"/>
              </a:rPr>
              <a:t>persons </a:t>
            </a:r>
            <a:r>
              <a:rPr lang="en-CA" dirty="0">
                <a:effectLst/>
                <a:latin typeface="Times New Roman" panose="02020603050405020304" pitchFamily="18" charset="0"/>
              </a:rPr>
              <a:t>or </a:t>
            </a:r>
            <a:r>
              <a:rPr lang="en-CA" i="1" dirty="0">
                <a:effectLst/>
                <a:latin typeface="Times New Roman" panose="02020603050405020304" pitchFamily="18" charset="0"/>
              </a:rPr>
              <a:t>peoples </a:t>
            </a:r>
            <a:r>
              <a:rPr lang="en-CA" dirty="0">
                <a:effectLst/>
                <a:latin typeface="Times New Roman" panose="02020603050405020304" pitchFamily="18" charset="0"/>
              </a:rPr>
              <a:t>because of their culture, nationality, ethnicity, colour, race, religion, sex, gender, marital status, sexual orientation, physical or mental abilities, age, socio-economic status, or any other preference or personal characteristic, condition, or status. The word “unjust” is used to differentiate such activities from the justifiable recognition and understanding of differences needed to determine, for instance, what might benefit or harm </a:t>
            </a:r>
            <a:r>
              <a:rPr lang="en-CA" i="1" dirty="0">
                <a:effectLst/>
                <a:latin typeface="Times New Roman" panose="02020603050405020304" pitchFamily="18" charset="0"/>
              </a:rPr>
              <a:t>persons </a:t>
            </a:r>
            <a:r>
              <a:rPr lang="en-CA" dirty="0">
                <a:effectLst/>
                <a:latin typeface="Times New Roman" panose="02020603050405020304" pitchFamily="18" charset="0"/>
              </a:rPr>
              <a:t>and </a:t>
            </a:r>
            <a:r>
              <a:rPr lang="en-CA" i="1" dirty="0">
                <a:effectLst/>
                <a:latin typeface="Times New Roman" panose="02020603050405020304" pitchFamily="18" charset="0"/>
              </a:rPr>
              <a:t>peoples.</a:t>
            </a:r>
            <a:endParaRPr lang="en-CA" dirty="0">
              <a:effectLst/>
              <a:latin typeface="Times New Roman" panose="02020603050405020304" pitchFamily="18" charset="0"/>
            </a:endParaRPr>
          </a:p>
          <a:p>
            <a:endParaRPr lang="fr-CA" dirty="0"/>
          </a:p>
        </p:txBody>
      </p:sp>
      <p:sp>
        <p:nvSpPr>
          <p:cNvPr id="4" name="Footer Placeholder 3">
            <a:extLst>
              <a:ext uri="{FF2B5EF4-FFF2-40B4-BE49-F238E27FC236}">
                <a16:creationId xmlns:a16="http://schemas.microsoft.com/office/drawing/2014/main" id="{571ED778-7B0B-B15D-14E8-788A06D7A500}"/>
              </a:ext>
            </a:extLst>
          </p:cNvPr>
          <p:cNvSpPr>
            <a:spLocks noGrp="1"/>
          </p:cNvSpPr>
          <p:nvPr>
            <p:ph type="ftr" sz="quarter" idx="11"/>
          </p:nvPr>
        </p:nvSpPr>
        <p:spPr/>
        <p:txBody>
          <a:bodyPr/>
          <a:lstStyle/>
          <a:p>
            <a:r>
              <a:rPr lang="en-US"/>
              <a:t>37th Midyear Meeting   Denver, Colorado   April 27 - 30, 2023</a:t>
            </a:r>
          </a:p>
        </p:txBody>
      </p:sp>
    </p:spTree>
    <p:extLst>
      <p:ext uri="{BB962C8B-B14F-4D97-AF65-F5344CB8AC3E}">
        <p14:creationId xmlns:p14="http://schemas.microsoft.com/office/powerpoint/2010/main" val="2368499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4F47-0021-FBE0-4556-07D537F0B366}"/>
              </a:ext>
            </a:extLst>
          </p:cNvPr>
          <p:cNvSpPr>
            <a:spLocks noGrp="1"/>
          </p:cNvSpPr>
          <p:nvPr>
            <p:ph type="title"/>
          </p:nvPr>
        </p:nvSpPr>
        <p:spPr/>
        <p:txBody>
          <a:bodyPr/>
          <a:lstStyle/>
          <a:p>
            <a:r>
              <a:rPr lang="en-CA" noProof="0" dirty="0"/>
              <a:t>Concepts related to social justice that are presented in the Code (3)</a:t>
            </a:r>
          </a:p>
        </p:txBody>
      </p:sp>
      <p:sp>
        <p:nvSpPr>
          <p:cNvPr id="3" name="Content Placeholder 2">
            <a:extLst>
              <a:ext uri="{FF2B5EF4-FFF2-40B4-BE49-F238E27FC236}">
                <a16:creationId xmlns:a16="http://schemas.microsoft.com/office/drawing/2014/main" id="{E31C2086-D25E-C963-B8F3-DC70787383E0}"/>
              </a:ext>
            </a:extLst>
          </p:cNvPr>
          <p:cNvSpPr>
            <a:spLocks noGrp="1"/>
          </p:cNvSpPr>
          <p:nvPr>
            <p:ph idx="1"/>
          </p:nvPr>
        </p:nvSpPr>
        <p:spPr/>
        <p:txBody>
          <a:bodyPr>
            <a:normAutofit/>
          </a:bodyPr>
          <a:lstStyle/>
          <a:p>
            <a:pPr marL="0" indent="0">
              <a:buNone/>
            </a:pPr>
            <a:endParaRPr lang="en-CA" dirty="0">
              <a:effectLst/>
              <a:latin typeface="Times New Roman" panose="02020603050405020304" pitchFamily="18" charset="0"/>
            </a:endParaRPr>
          </a:p>
          <a:p>
            <a:r>
              <a:rPr lang="en-CA" b="1" dirty="0">
                <a:effectLst/>
                <a:latin typeface="Times New Roman" panose="02020603050405020304" pitchFamily="18" charset="0"/>
              </a:rPr>
              <a:t>“Vulnerable” </a:t>
            </a:r>
            <a:r>
              <a:rPr lang="en-CA" dirty="0">
                <a:effectLst/>
                <a:latin typeface="Times New Roman" panose="02020603050405020304" pitchFamily="18" charset="0"/>
              </a:rPr>
              <a:t>refers to </a:t>
            </a:r>
            <a:r>
              <a:rPr lang="en-CA" i="1" dirty="0">
                <a:effectLst/>
                <a:latin typeface="Times New Roman" panose="02020603050405020304" pitchFamily="18" charset="0"/>
              </a:rPr>
              <a:t>individuals </a:t>
            </a:r>
            <a:r>
              <a:rPr lang="en-CA" dirty="0">
                <a:effectLst/>
                <a:latin typeface="Times New Roman" panose="02020603050405020304" pitchFamily="18" charset="0"/>
              </a:rPr>
              <a:t>or </a:t>
            </a:r>
            <a:r>
              <a:rPr lang="en-CA" i="1" dirty="0">
                <a:effectLst/>
                <a:latin typeface="Times New Roman" panose="02020603050405020304" pitchFamily="18" charset="0"/>
              </a:rPr>
              <a:t>groups </a:t>
            </a:r>
            <a:r>
              <a:rPr lang="en-CA" dirty="0">
                <a:effectLst/>
                <a:latin typeface="Times New Roman" panose="02020603050405020304" pitchFamily="18" charset="0"/>
              </a:rPr>
              <a:t>whose dignity, well-being and </a:t>
            </a:r>
            <a:r>
              <a:rPr lang="en-CA" i="1" dirty="0">
                <a:effectLst/>
                <a:latin typeface="Times New Roman" panose="02020603050405020304" pitchFamily="18" charset="0"/>
              </a:rPr>
              <a:t>best interests </a:t>
            </a:r>
            <a:r>
              <a:rPr lang="en-CA" dirty="0">
                <a:effectLst/>
                <a:latin typeface="Times New Roman" panose="02020603050405020304" pitchFamily="18" charset="0"/>
              </a:rPr>
              <a:t>are more easily violated due to such factors as: (a) characteristics of the </a:t>
            </a:r>
            <a:r>
              <a:rPr lang="en-CA" i="1" dirty="0">
                <a:effectLst/>
                <a:latin typeface="Times New Roman" panose="02020603050405020304" pitchFamily="18" charset="0"/>
              </a:rPr>
              <a:t>individual </a:t>
            </a:r>
            <a:r>
              <a:rPr lang="en-CA" dirty="0">
                <a:effectLst/>
                <a:latin typeface="Times New Roman" panose="02020603050405020304" pitchFamily="18" charset="0"/>
              </a:rPr>
              <a:t>or </a:t>
            </a:r>
            <a:r>
              <a:rPr lang="en-CA" i="1" dirty="0">
                <a:effectLst/>
                <a:latin typeface="Times New Roman" panose="02020603050405020304" pitchFamily="18" charset="0"/>
              </a:rPr>
              <a:t>group </a:t>
            </a:r>
            <a:r>
              <a:rPr lang="en-CA" dirty="0">
                <a:effectLst/>
                <a:latin typeface="Times New Roman" panose="02020603050405020304" pitchFamily="18" charset="0"/>
              </a:rPr>
              <a:t>(e.g., level of cognitive and emotional functioning; history of oppression)…</a:t>
            </a:r>
          </a:p>
          <a:p>
            <a:endParaRPr lang="fr-CA" dirty="0"/>
          </a:p>
        </p:txBody>
      </p:sp>
      <p:sp>
        <p:nvSpPr>
          <p:cNvPr id="4" name="Footer Placeholder 3">
            <a:extLst>
              <a:ext uri="{FF2B5EF4-FFF2-40B4-BE49-F238E27FC236}">
                <a16:creationId xmlns:a16="http://schemas.microsoft.com/office/drawing/2014/main" id="{571ED778-7B0B-B15D-14E8-788A06D7A500}"/>
              </a:ext>
            </a:extLst>
          </p:cNvPr>
          <p:cNvSpPr>
            <a:spLocks noGrp="1"/>
          </p:cNvSpPr>
          <p:nvPr>
            <p:ph type="ftr" sz="quarter" idx="11"/>
          </p:nvPr>
        </p:nvSpPr>
        <p:spPr/>
        <p:txBody>
          <a:bodyPr/>
          <a:lstStyle/>
          <a:p>
            <a:r>
              <a:rPr lang="en-US"/>
              <a:t>37th Midyear Meeting   Denver, Colorado   April 27 - 30, 2023</a:t>
            </a:r>
          </a:p>
        </p:txBody>
      </p:sp>
    </p:spTree>
    <p:extLst>
      <p:ext uri="{BB962C8B-B14F-4D97-AF65-F5344CB8AC3E}">
        <p14:creationId xmlns:p14="http://schemas.microsoft.com/office/powerpoint/2010/main" val="2765321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4F47-0021-FBE0-4556-07D537F0B366}"/>
              </a:ext>
            </a:extLst>
          </p:cNvPr>
          <p:cNvSpPr>
            <a:spLocks noGrp="1"/>
          </p:cNvSpPr>
          <p:nvPr>
            <p:ph type="title"/>
          </p:nvPr>
        </p:nvSpPr>
        <p:spPr/>
        <p:txBody>
          <a:bodyPr/>
          <a:lstStyle/>
          <a:p>
            <a:r>
              <a:rPr lang="en-CA" noProof="0" dirty="0"/>
              <a:t>Concepts related to social justice that are embedded within each core principle</a:t>
            </a:r>
          </a:p>
        </p:txBody>
      </p:sp>
      <p:sp>
        <p:nvSpPr>
          <p:cNvPr id="3" name="Content Placeholder 2">
            <a:extLst>
              <a:ext uri="{FF2B5EF4-FFF2-40B4-BE49-F238E27FC236}">
                <a16:creationId xmlns:a16="http://schemas.microsoft.com/office/drawing/2014/main" id="{E31C2086-D25E-C963-B8F3-DC70787383E0}"/>
              </a:ext>
            </a:extLst>
          </p:cNvPr>
          <p:cNvSpPr>
            <a:spLocks noGrp="1"/>
          </p:cNvSpPr>
          <p:nvPr>
            <p:ph idx="1"/>
          </p:nvPr>
        </p:nvSpPr>
        <p:spPr/>
        <p:txBody>
          <a:bodyPr>
            <a:normAutofit/>
          </a:bodyPr>
          <a:lstStyle/>
          <a:p>
            <a:pPr marL="0" indent="0">
              <a:buNone/>
            </a:pPr>
            <a:endParaRPr lang="en-CA" dirty="0">
              <a:effectLst/>
              <a:latin typeface="Times New Roman" panose="02020603050405020304" pitchFamily="18" charset="0"/>
            </a:endParaRPr>
          </a:p>
          <a:p>
            <a:r>
              <a:rPr lang="en-CA" b="1" dirty="0">
                <a:latin typeface="Times New Roman" panose="02020603050405020304" pitchFamily="18" charset="0"/>
              </a:rPr>
              <a:t>Principle I Respect for the Dignity of Persons and Peoples</a:t>
            </a:r>
          </a:p>
          <a:p>
            <a:r>
              <a:rPr lang="en-CA" b="1" dirty="0">
                <a:effectLst/>
                <a:latin typeface="Times New Roman" panose="02020603050405020304" pitchFamily="18" charset="0"/>
              </a:rPr>
              <a:t>Principle </a:t>
            </a:r>
            <a:r>
              <a:rPr lang="en-CA" b="1" dirty="0">
                <a:latin typeface="Times New Roman" panose="02020603050405020304" pitchFamily="18" charset="0"/>
              </a:rPr>
              <a:t>II</a:t>
            </a:r>
            <a:r>
              <a:rPr lang="en-CA" b="1" dirty="0">
                <a:effectLst/>
                <a:latin typeface="Times New Roman" panose="02020603050405020304" pitchFamily="18" charset="0"/>
              </a:rPr>
              <a:t> Responsible Caring</a:t>
            </a:r>
          </a:p>
          <a:p>
            <a:r>
              <a:rPr lang="en-CA" b="1" dirty="0">
                <a:latin typeface="Times New Roman" panose="02020603050405020304" pitchFamily="18" charset="0"/>
              </a:rPr>
              <a:t>Principle III Integrity in Relationships</a:t>
            </a:r>
          </a:p>
          <a:p>
            <a:r>
              <a:rPr lang="en-CA" b="1" dirty="0">
                <a:latin typeface="Times New Roman" panose="02020603050405020304" pitchFamily="18" charset="0"/>
              </a:rPr>
              <a:t>Principle IV Responsibility to Society </a:t>
            </a:r>
            <a:endParaRPr lang="en-CA" dirty="0">
              <a:effectLst/>
              <a:latin typeface="Times New Roman" panose="02020603050405020304" pitchFamily="18" charset="0"/>
            </a:endParaRPr>
          </a:p>
          <a:p>
            <a:endParaRPr lang="fr-CA" dirty="0"/>
          </a:p>
        </p:txBody>
      </p:sp>
      <p:sp>
        <p:nvSpPr>
          <p:cNvPr id="4" name="Footer Placeholder 3">
            <a:extLst>
              <a:ext uri="{FF2B5EF4-FFF2-40B4-BE49-F238E27FC236}">
                <a16:creationId xmlns:a16="http://schemas.microsoft.com/office/drawing/2014/main" id="{571ED778-7B0B-B15D-14E8-788A06D7A500}"/>
              </a:ext>
            </a:extLst>
          </p:cNvPr>
          <p:cNvSpPr>
            <a:spLocks noGrp="1"/>
          </p:cNvSpPr>
          <p:nvPr>
            <p:ph type="ftr" sz="quarter" idx="11"/>
          </p:nvPr>
        </p:nvSpPr>
        <p:spPr/>
        <p:txBody>
          <a:bodyPr/>
          <a:lstStyle/>
          <a:p>
            <a:r>
              <a:rPr lang="en-US"/>
              <a:t>37th Midyear Meeting   Denver, Colorado   April 27 - 30, 2023</a:t>
            </a:r>
          </a:p>
        </p:txBody>
      </p:sp>
    </p:spTree>
    <p:extLst>
      <p:ext uri="{BB962C8B-B14F-4D97-AF65-F5344CB8AC3E}">
        <p14:creationId xmlns:p14="http://schemas.microsoft.com/office/powerpoint/2010/main" val="2505525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8A256-CCC4-AB0B-EA78-8BD8536D649B}"/>
              </a:ext>
            </a:extLst>
          </p:cNvPr>
          <p:cNvSpPr>
            <a:spLocks noGrp="1"/>
          </p:cNvSpPr>
          <p:nvPr>
            <p:ph type="title"/>
          </p:nvPr>
        </p:nvSpPr>
        <p:spPr/>
        <p:txBody>
          <a:bodyPr>
            <a:normAutofit fontScale="90000"/>
          </a:bodyPr>
          <a:lstStyle/>
          <a:p>
            <a:r>
              <a:rPr lang="en-CA" b="1" dirty="0">
                <a:latin typeface="Times New Roman" panose="02020603050405020304" pitchFamily="18" charset="0"/>
              </a:rPr>
              <a:t>Principle I Respect for the Dignity of Persons and Peoples</a:t>
            </a:r>
            <a:br>
              <a:rPr lang="en-CA" b="1" dirty="0">
                <a:latin typeface="Times New Roman" panose="02020603050405020304" pitchFamily="18" charset="0"/>
              </a:rPr>
            </a:br>
            <a:endParaRPr lang="fr-CA" dirty="0"/>
          </a:p>
        </p:txBody>
      </p:sp>
      <p:sp>
        <p:nvSpPr>
          <p:cNvPr id="3" name="Content Placeholder 2">
            <a:extLst>
              <a:ext uri="{FF2B5EF4-FFF2-40B4-BE49-F238E27FC236}">
                <a16:creationId xmlns:a16="http://schemas.microsoft.com/office/drawing/2014/main" id="{BA11F83C-0D33-CFA9-60A6-6F3A97EE8644}"/>
              </a:ext>
            </a:extLst>
          </p:cNvPr>
          <p:cNvSpPr>
            <a:spLocks noGrp="1"/>
          </p:cNvSpPr>
          <p:nvPr>
            <p:ph idx="1"/>
          </p:nvPr>
        </p:nvSpPr>
        <p:spPr/>
        <p:txBody>
          <a:bodyPr/>
          <a:lstStyle/>
          <a:p>
            <a:r>
              <a:rPr lang="en-CA" dirty="0"/>
              <a:t>Repeatedly mentions social justice as a form of justice to which persons and social groupings are entitled</a:t>
            </a:r>
          </a:p>
          <a:p>
            <a:r>
              <a:rPr lang="en-CA" dirty="0"/>
              <a:t>Built on the concept that all human beings are of equal inherent worth</a:t>
            </a:r>
          </a:p>
          <a:p>
            <a:r>
              <a:rPr lang="en-CA" dirty="0"/>
              <a:t>With the addition of “Peoples” in 2017, rights and entitlements to justice are extended to social and cultural groupings</a:t>
            </a:r>
          </a:p>
          <a:p>
            <a:r>
              <a:rPr lang="en-CA" dirty="0"/>
              <a:t>Principle I also states that psychologists should take into consideration an individual or group’s </a:t>
            </a:r>
            <a:r>
              <a:rPr lang="en-CA" i="1" dirty="0">
                <a:effectLst/>
                <a:latin typeface="Times New Roman" panose="02020603050405020304" pitchFamily="18" charset="0"/>
              </a:rPr>
              <a:t>history of discrimination or oppression due to culture or other factors </a:t>
            </a:r>
          </a:p>
          <a:p>
            <a:endParaRPr lang="en-CA" dirty="0"/>
          </a:p>
        </p:txBody>
      </p:sp>
      <p:sp>
        <p:nvSpPr>
          <p:cNvPr id="4" name="Footer Placeholder 3">
            <a:extLst>
              <a:ext uri="{FF2B5EF4-FFF2-40B4-BE49-F238E27FC236}">
                <a16:creationId xmlns:a16="http://schemas.microsoft.com/office/drawing/2014/main" id="{C5A56D2A-B4B5-2C99-B0A2-F2106AFAD290}"/>
              </a:ext>
            </a:extLst>
          </p:cNvPr>
          <p:cNvSpPr>
            <a:spLocks noGrp="1"/>
          </p:cNvSpPr>
          <p:nvPr>
            <p:ph type="ftr" sz="quarter" idx="11"/>
          </p:nvPr>
        </p:nvSpPr>
        <p:spPr/>
        <p:txBody>
          <a:bodyPr/>
          <a:lstStyle/>
          <a:p>
            <a:r>
              <a:rPr lang="en-US"/>
              <a:t>37th Midyear Meeting   Denver, Colorado   April 27 - 30, 2023</a:t>
            </a:r>
          </a:p>
        </p:txBody>
      </p:sp>
    </p:spTree>
    <p:extLst>
      <p:ext uri="{BB962C8B-B14F-4D97-AF65-F5344CB8AC3E}">
        <p14:creationId xmlns:p14="http://schemas.microsoft.com/office/powerpoint/2010/main" val="2009489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21A0C-AB8D-585A-35D9-C378CF02C5AA}"/>
              </a:ext>
            </a:extLst>
          </p:cNvPr>
          <p:cNvSpPr>
            <a:spLocks noGrp="1"/>
          </p:cNvSpPr>
          <p:nvPr>
            <p:ph type="title"/>
          </p:nvPr>
        </p:nvSpPr>
        <p:spPr/>
        <p:txBody>
          <a:bodyPr/>
          <a:lstStyle/>
          <a:p>
            <a:r>
              <a:rPr lang="en-CA" dirty="0"/>
              <a:t>Examples of specific ethical standards related to Principle I</a:t>
            </a:r>
          </a:p>
        </p:txBody>
      </p:sp>
      <p:sp>
        <p:nvSpPr>
          <p:cNvPr id="3" name="Content Placeholder 2">
            <a:extLst>
              <a:ext uri="{FF2B5EF4-FFF2-40B4-BE49-F238E27FC236}">
                <a16:creationId xmlns:a16="http://schemas.microsoft.com/office/drawing/2014/main" id="{55AF1D2F-07B2-634C-A801-E31C31E0ADD4}"/>
              </a:ext>
            </a:extLst>
          </p:cNvPr>
          <p:cNvSpPr>
            <a:spLocks noGrp="1"/>
          </p:cNvSpPr>
          <p:nvPr>
            <p:ph idx="1"/>
          </p:nvPr>
        </p:nvSpPr>
        <p:spPr/>
        <p:txBody>
          <a:bodyPr>
            <a:normAutofit fontScale="92500"/>
          </a:bodyPr>
          <a:lstStyle/>
          <a:p>
            <a:r>
              <a:rPr lang="en-CA" dirty="0"/>
              <a:t>I.2  Not engage publicly (e.g., in public statements, presentations, research reports, with primary clients or other contacts) in degrading comments about others, including demeaning jokes based on such characteristics as culture, nationality, ethnicity, colour, race, religion, sex, gender, or sexual orientation.</a:t>
            </a:r>
          </a:p>
          <a:p>
            <a:r>
              <a:rPr lang="en-CA" dirty="0"/>
              <a:t>I.22  Accept and document non-written consent (e.g., oral, a verbal agreement, a handshake or other culturally normative exchange) in situations in which signed consent forms are not acceptable culturally... </a:t>
            </a:r>
          </a:p>
          <a:p>
            <a:r>
              <a:rPr lang="en-CA" dirty="0"/>
              <a:t>I.46  Encourage others, in a manner consistent with this Code, to respect the dignity of persons and peoples, and to expect respect for their own dignity.</a:t>
            </a:r>
          </a:p>
          <a:p>
            <a:endParaRPr lang="en-CA" dirty="0"/>
          </a:p>
          <a:p>
            <a:endParaRPr lang="en-CA" dirty="0"/>
          </a:p>
          <a:p>
            <a:endParaRPr lang="en-CA" dirty="0"/>
          </a:p>
          <a:p>
            <a:endParaRPr lang="en-CA" dirty="0"/>
          </a:p>
          <a:p>
            <a:endParaRPr lang="fr-CA" dirty="0"/>
          </a:p>
        </p:txBody>
      </p:sp>
      <p:sp>
        <p:nvSpPr>
          <p:cNvPr id="4" name="Footer Placeholder 3">
            <a:extLst>
              <a:ext uri="{FF2B5EF4-FFF2-40B4-BE49-F238E27FC236}">
                <a16:creationId xmlns:a16="http://schemas.microsoft.com/office/drawing/2014/main" id="{8F4D65CF-9081-8617-111A-3F29749D4702}"/>
              </a:ext>
            </a:extLst>
          </p:cNvPr>
          <p:cNvSpPr>
            <a:spLocks noGrp="1"/>
          </p:cNvSpPr>
          <p:nvPr>
            <p:ph type="ftr" sz="quarter" idx="11"/>
          </p:nvPr>
        </p:nvSpPr>
        <p:spPr/>
        <p:txBody>
          <a:bodyPr/>
          <a:lstStyle/>
          <a:p>
            <a:r>
              <a:rPr lang="en-US"/>
              <a:t>37th Midyear Meeting   Denver, Colorado   April 27 - 30, 2023</a:t>
            </a:r>
          </a:p>
        </p:txBody>
      </p:sp>
    </p:spTree>
    <p:extLst>
      <p:ext uri="{BB962C8B-B14F-4D97-AF65-F5344CB8AC3E}">
        <p14:creationId xmlns:p14="http://schemas.microsoft.com/office/powerpoint/2010/main" val="127306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0BCA0-C0F1-FEF8-9D5C-FCAFADA714C8}"/>
              </a:ext>
            </a:extLst>
          </p:cNvPr>
          <p:cNvSpPr>
            <a:spLocks noGrp="1"/>
          </p:cNvSpPr>
          <p:nvPr>
            <p:ph type="title"/>
          </p:nvPr>
        </p:nvSpPr>
        <p:spPr/>
        <p:txBody>
          <a:bodyPr/>
          <a:lstStyle/>
          <a:p>
            <a:r>
              <a:rPr lang="en-CA" noProof="0" dirty="0"/>
              <a:t>Relationship of the Code to Personal Behaviour…</a:t>
            </a:r>
          </a:p>
        </p:txBody>
      </p:sp>
      <p:sp>
        <p:nvSpPr>
          <p:cNvPr id="3" name="Content Placeholder 2">
            <a:extLst>
              <a:ext uri="{FF2B5EF4-FFF2-40B4-BE49-F238E27FC236}">
                <a16:creationId xmlns:a16="http://schemas.microsoft.com/office/drawing/2014/main" id="{8E6139D6-6EF0-0B3E-71D4-A230094E3FE8}"/>
              </a:ext>
            </a:extLst>
          </p:cNvPr>
          <p:cNvSpPr>
            <a:spLocks noGrp="1"/>
          </p:cNvSpPr>
          <p:nvPr>
            <p:ph idx="1"/>
          </p:nvPr>
        </p:nvSpPr>
        <p:spPr/>
        <p:txBody>
          <a:bodyPr/>
          <a:lstStyle/>
          <a:p>
            <a:r>
              <a:rPr lang="en-CA" i="1" noProof="0" dirty="0"/>
              <a:t>This Code is intended to guide and regulate only those activities a psychologist engages in by virtue of being a psychologist. There is no intention to guide or regulate a psychologist’s activities outside of this context, although an individual psychologist might make a personal decision to be guided by the Code’s principles and values outside of this context. Personal behaviour becomes a concern of the discipline only if it is of such a nature that it undermines public trust in the discipline as a whole or if it raises questions about the psychologist’s ability to carry out appropriately his/her responsibilities as a psychologist.  </a:t>
            </a:r>
            <a:r>
              <a:rPr lang="en-CA" noProof="0" dirty="0"/>
              <a:t>p.7</a:t>
            </a:r>
          </a:p>
        </p:txBody>
      </p:sp>
      <p:sp>
        <p:nvSpPr>
          <p:cNvPr id="4" name="Footer Placeholder 3">
            <a:extLst>
              <a:ext uri="{FF2B5EF4-FFF2-40B4-BE49-F238E27FC236}">
                <a16:creationId xmlns:a16="http://schemas.microsoft.com/office/drawing/2014/main" id="{7EB5FC45-12E4-FF7C-7674-C2D7A3148339}"/>
              </a:ext>
            </a:extLst>
          </p:cNvPr>
          <p:cNvSpPr>
            <a:spLocks noGrp="1"/>
          </p:cNvSpPr>
          <p:nvPr>
            <p:ph type="ftr" sz="quarter" idx="11"/>
          </p:nvPr>
        </p:nvSpPr>
        <p:spPr/>
        <p:txBody>
          <a:bodyPr/>
          <a:lstStyle/>
          <a:p>
            <a:r>
              <a:rPr lang="en-US"/>
              <a:t>37th Midyear Meeting   Denver, Colorado   April 27 - 30, 2023</a:t>
            </a:r>
          </a:p>
        </p:txBody>
      </p:sp>
    </p:spTree>
    <p:extLst>
      <p:ext uri="{BB962C8B-B14F-4D97-AF65-F5344CB8AC3E}">
        <p14:creationId xmlns:p14="http://schemas.microsoft.com/office/powerpoint/2010/main" val="1256139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8A256-CCC4-AB0B-EA78-8BD8536D649B}"/>
              </a:ext>
            </a:extLst>
          </p:cNvPr>
          <p:cNvSpPr>
            <a:spLocks noGrp="1"/>
          </p:cNvSpPr>
          <p:nvPr>
            <p:ph type="title"/>
          </p:nvPr>
        </p:nvSpPr>
        <p:spPr/>
        <p:txBody>
          <a:bodyPr>
            <a:normAutofit fontScale="90000"/>
          </a:bodyPr>
          <a:lstStyle/>
          <a:p>
            <a:r>
              <a:rPr lang="en-CA" b="1" dirty="0">
                <a:effectLst/>
                <a:latin typeface="Times New Roman" panose="02020603050405020304" pitchFamily="18" charset="0"/>
              </a:rPr>
              <a:t>Principle </a:t>
            </a:r>
            <a:r>
              <a:rPr lang="en-CA" b="1" dirty="0">
                <a:latin typeface="Times New Roman" panose="02020603050405020304" pitchFamily="18" charset="0"/>
              </a:rPr>
              <a:t>II</a:t>
            </a:r>
            <a:r>
              <a:rPr lang="en-CA" b="1" dirty="0">
                <a:effectLst/>
                <a:latin typeface="Times New Roman" panose="02020603050405020304" pitchFamily="18" charset="0"/>
              </a:rPr>
              <a:t> Responsible Caring</a:t>
            </a:r>
            <a:br>
              <a:rPr lang="en-CA" b="1" dirty="0">
                <a:effectLst/>
                <a:latin typeface="Times New Roman" panose="02020603050405020304" pitchFamily="18" charset="0"/>
              </a:rPr>
            </a:br>
            <a:br>
              <a:rPr lang="en-CA" b="1" dirty="0">
                <a:latin typeface="Times New Roman" panose="02020603050405020304" pitchFamily="18" charset="0"/>
              </a:rPr>
            </a:br>
            <a:endParaRPr lang="fr-CA" dirty="0"/>
          </a:p>
        </p:txBody>
      </p:sp>
      <p:sp>
        <p:nvSpPr>
          <p:cNvPr id="3" name="Content Placeholder 2">
            <a:extLst>
              <a:ext uri="{FF2B5EF4-FFF2-40B4-BE49-F238E27FC236}">
                <a16:creationId xmlns:a16="http://schemas.microsoft.com/office/drawing/2014/main" id="{BA11F83C-0D33-CFA9-60A6-6F3A97EE8644}"/>
              </a:ext>
            </a:extLst>
          </p:cNvPr>
          <p:cNvSpPr>
            <a:spLocks noGrp="1"/>
          </p:cNvSpPr>
          <p:nvPr>
            <p:ph idx="1"/>
          </p:nvPr>
        </p:nvSpPr>
        <p:spPr/>
        <p:txBody>
          <a:bodyPr>
            <a:normAutofit lnSpcReduction="10000"/>
          </a:bodyPr>
          <a:lstStyle/>
          <a:p>
            <a:r>
              <a:rPr lang="en-CA" dirty="0"/>
              <a:t>Reiterates that our greatest responsibility is to those in the most vulnerable position as it relates to conflict with the best interests and well-being of other individuals or groups, especially those with more power.</a:t>
            </a:r>
          </a:p>
          <a:p>
            <a:r>
              <a:rPr lang="en-CA" dirty="0"/>
              <a:t>Reminds us that we need to ensure that we are sufficiently sensitive to and knowledgeable about culture, individual and group characteristics, and vulnerabilities (including those resulting from various forms of oppression).</a:t>
            </a:r>
          </a:p>
          <a:p>
            <a:r>
              <a:rPr lang="en-CA" dirty="0"/>
              <a:t>Advises us to be aware about how our own experiences, culture, social context, and background might influence our efforts to benefit and not harm others.</a:t>
            </a:r>
          </a:p>
        </p:txBody>
      </p:sp>
      <p:sp>
        <p:nvSpPr>
          <p:cNvPr id="4" name="Footer Placeholder 3">
            <a:extLst>
              <a:ext uri="{FF2B5EF4-FFF2-40B4-BE49-F238E27FC236}">
                <a16:creationId xmlns:a16="http://schemas.microsoft.com/office/drawing/2014/main" id="{C5A56D2A-B4B5-2C99-B0A2-F2106AFAD290}"/>
              </a:ext>
            </a:extLst>
          </p:cNvPr>
          <p:cNvSpPr>
            <a:spLocks noGrp="1"/>
          </p:cNvSpPr>
          <p:nvPr>
            <p:ph type="ftr" sz="quarter" idx="11"/>
          </p:nvPr>
        </p:nvSpPr>
        <p:spPr/>
        <p:txBody>
          <a:bodyPr/>
          <a:lstStyle/>
          <a:p>
            <a:r>
              <a:rPr lang="en-US"/>
              <a:t>37th Midyear Meeting   Denver, Colorado   April 27 - 30, 2023</a:t>
            </a:r>
          </a:p>
        </p:txBody>
      </p:sp>
    </p:spTree>
    <p:extLst>
      <p:ext uri="{BB962C8B-B14F-4D97-AF65-F5344CB8AC3E}">
        <p14:creationId xmlns:p14="http://schemas.microsoft.com/office/powerpoint/2010/main" val="947667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21A0C-AB8D-585A-35D9-C378CF02C5AA}"/>
              </a:ext>
            </a:extLst>
          </p:cNvPr>
          <p:cNvSpPr>
            <a:spLocks noGrp="1"/>
          </p:cNvSpPr>
          <p:nvPr>
            <p:ph type="title"/>
          </p:nvPr>
        </p:nvSpPr>
        <p:spPr/>
        <p:txBody>
          <a:bodyPr/>
          <a:lstStyle/>
          <a:p>
            <a:r>
              <a:rPr lang="en-CA" dirty="0"/>
              <a:t>Examples of specific ethical standards related to Principle II</a:t>
            </a:r>
          </a:p>
        </p:txBody>
      </p:sp>
      <p:sp>
        <p:nvSpPr>
          <p:cNvPr id="3" name="Content Placeholder 2">
            <a:extLst>
              <a:ext uri="{FF2B5EF4-FFF2-40B4-BE49-F238E27FC236}">
                <a16:creationId xmlns:a16="http://schemas.microsoft.com/office/drawing/2014/main" id="{55AF1D2F-07B2-634C-A801-E31C31E0ADD4}"/>
              </a:ext>
            </a:extLst>
          </p:cNvPr>
          <p:cNvSpPr>
            <a:spLocks noGrp="1"/>
          </p:cNvSpPr>
          <p:nvPr>
            <p:ph idx="1"/>
          </p:nvPr>
        </p:nvSpPr>
        <p:spPr/>
        <p:txBody>
          <a:bodyPr>
            <a:normAutofit/>
          </a:bodyPr>
          <a:lstStyle/>
          <a:p>
            <a:r>
              <a:rPr lang="en-CA" dirty="0"/>
              <a:t>II.10 Evaluate how their own experiences, attitudes, culture, beliefs, values, individual differences, specific training, external pressures, personal needs, and historical, economic, and political context might influence their interactions with and perceptions of others, and integrate this awareness into their efforts to benefit and not harm others.</a:t>
            </a:r>
          </a:p>
          <a:p>
            <a:r>
              <a:rPr lang="en-CA" dirty="0"/>
              <a:t>II.14  Be sufficiently sensitive to and knowledgeable about individual and group characteristics, culture, and vulnerabilities to discern what will benefit and not harm the individuals and groups (e.g., couples, families, organizations, communities, peoples)…</a:t>
            </a:r>
          </a:p>
          <a:p>
            <a:endParaRPr lang="en-CA" dirty="0"/>
          </a:p>
          <a:p>
            <a:endParaRPr lang="en-CA" dirty="0"/>
          </a:p>
          <a:p>
            <a:endParaRPr lang="en-CA" dirty="0"/>
          </a:p>
          <a:p>
            <a:endParaRPr lang="en-CA" dirty="0"/>
          </a:p>
          <a:p>
            <a:endParaRPr lang="fr-CA" dirty="0"/>
          </a:p>
        </p:txBody>
      </p:sp>
      <p:sp>
        <p:nvSpPr>
          <p:cNvPr id="4" name="Footer Placeholder 3">
            <a:extLst>
              <a:ext uri="{FF2B5EF4-FFF2-40B4-BE49-F238E27FC236}">
                <a16:creationId xmlns:a16="http://schemas.microsoft.com/office/drawing/2014/main" id="{8F4D65CF-9081-8617-111A-3F29749D4702}"/>
              </a:ext>
            </a:extLst>
          </p:cNvPr>
          <p:cNvSpPr>
            <a:spLocks noGrp="1"/>
          </p:cNvSpPr>
          <p:nvPr>
            <p:ph type="ftr" sz="quarter" idx="11"/>
          </p:nvPr>
        </p:nvSpPr>
        <p:spPr/>
        <p:txBody>
          <a:bodyPr/>
          <a:lstStyle/>
          <a:p>
            <a:r>
              <a:rPr lang="en-US"/>
              <a:t>37th Midyear Meeting   Denver, Colorado   April 27 - 30, 2023</a:t>
            </a:r>
          </a:p>
        </p:txBody>
      </p:sp>
    </p:spTree>
    <p:extLst>
      <p:ext uri="{BB962C8B-B14F-4D97-AF65-F5344CB8AC3E}">
        <p14:creationId xmlns:p14="http://schemas.microsoft.com/office/powerpoint/2010/main" val="945317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4CF0-53D8-F863-3DCE-1F1BBC383214}"/>
              </a:ext>
            </a:extLst>
          </p:cNvPr>
          <p:cNvSpPr>
            <a:spLocks noGrp="1"/>
          </p:cNvSpPr>
          <p:nvPr>
            <p:ph type="title"/>
          </p:nvPr>
        </p:nvSpPr>
        <p:spPr/>
        <p:txBody>
          <a:bodyPr/>
          <a:lstStyle/>
          <a:p>
            <a:r>
              <a:rPr lang="en-CA" b="1" dirty="0">
                <a:latin typeface="Times New Roman" panose="02020603050405020304" pitchFamily="18" charset="0"/>
              </a:rPr>
              <a:t>Principle III Integrity in Relationships</a:t>
            </a:r>
            <a:endParaRPr lang="fr-CA" dirty="0"/>
          </a:p>
        </p:txBody>
      </p:sp>
      <p:sp>
        <p:nvSpPr>
          <p:cNvPr id="3" name="Content Placeholder 2">
            <a:extLst>
              <a:ext uri="{FF2B5EF4-FFF2-40B4-BE49-F238E27FC236}">
                <a16:creationId xmlns:a16="http://schemas.microsoft.com/office/drawing/2014/main" id="{3188DBDE-4669-5ABF-C9AF-E5C95B4BA527}"/>
              </a:ext>
            </a:extLst>
          </p:cNvPr>
          <p:cNvSpPr>
            <a:spLocks noGrp="1"/>
          </p:cNvSpPr>
          <p:nvPr>
            <p:ph idx="1"/>
          </p:nvPr>
        </p:nvSpPr>
        <p:spPr/>
        <p:txBody>
          <a:bodyPr/>
          <a:lstStyle/>
          <a:p>
            <a:r>
              <a:rPr lang="en-CA" i="1" dirty="0">
                <a:effectLst/>
                <a:latin typeface="Times New Roman" panose="02020603050405020304" pitchFamily="18" charset="0"/>
              </a:rPr>
              <a:t>“Although it can be argued that science is value-free and impartial, scientists are not. Personal values and self-interest can affect the questions psychologists ask, how they ask those questions, what assumptions they make, their selection of methods, what they observe and what they fail to observe, and how they interpret their data.”</a:t>
            </a:r>
            <a:r>
              <a:rPr lang="en-CA" dirty="0">
                <a:effectLst/>
                <a:latin typeface="Times New Roman" panose="02020603050405020304" pitchFamily="18" charset="0"/>
              </a:rPr>
              <a:t> (CPA Code of Ethics, p. 25)</a:t>
            </a:r>
          </a:p>
          <a:p>
            <a:r>
              <a:rPr lang="en-CA" dirty="0">
                <a:latin typeface="Times New Roman" panose="02020603050405020304" pitchFamily="18" charset="0"/>
              </a:rPr>
              <a:t>Importance of recognizing and not participating in any form of exploitation of others due to the power imbalances inherent in our service, research, teaching and other activities.</a:t>
            </a:r>
            <a:endParaRPr lang="en-CA" dirty="0">
              <a:effectLst/>
              <a:latin typeface="Times New Roman" panose="02020603050405020304" pitchFamily="18" charset="0"/>
            </a:endParaRPr>
          </a:p>
          <a:p>
            <a:endParaRPr lang="fr-CA" dirty="0"/>
          </a:p>
        </p:txBody>
      </p:sp>
      <p:sp>
        <p:nvSpPr>
          <p:cNvPr id="4" name="Footer Placeholder 3">
            <a:extLst>
              <a:ext uri="{FF2B5EF4-FFF2-40B4-BE49-F238E27FC236}">
                <a16:creationId xmlns:a16="http://schemas.microsoft.com/office/drawing/2014/main" id="{701A0B61-DE7C-382A-CA96-7286046FBB92}"/>
              </a:ext>
            </a:extLst>
          </p:cNvPr>
          <p:cNvSpPr>
            <a:spLocks noGrp="1"/>
          </p:cNvSpPr>
          <p:nvPr>
            <p:ph type="ftr" sz="quarter" idx="11"/>
          </p:nvPr>
        </p:nvSpPr>
        <p:spPr/>
        <p:txBody>
          <a:bodyPr/>
          <a:lstStyle/>
          <a:p>
            <a:r>
              <a:rPr lang="en-US"/>
              <a:t>37th Midyear Meeting   Denver, Colorado   April 27 - 30, 2023</a:t>
            </a:r>
          </a:p>
        </p:txBody>
      </p:sp>
    </p:spTree>
    <p:extLst>
      <p:ext uri="{BB962C8B-B14F-4D97-AF65-F5344CB8AC3E}">
        <p14:creationId xmlns:p14="http://schemas.microsoft.com/office/powerpoint/2010/main" val="3184216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21A0C-AB8D-585A-35D9-C378CF02C5AA}"/>
              </a:ext>
            </a:extLst>
          </p:cNvPr>
          <p:cNvSpPr>
            <a:spLocks noGrp="1"/>
          </p:cNvSpPr>
          <p:nvPr>
            <p:ph type="title"/>
          </p:nvPr>
        </p:nvSpPr>
        <p:spPr/>
        <p:txBody>
          <a:bodyPr/>
          <a:lstStyle/>
          <a:p>
            <a:r>
              <a:rPr lang="en-CA" dirty="0"/>
              <a:t>Example of a specific ethical standard related to Principle III</a:t>
            </a:r>
          </a:p>
        </p:txBody>
      </p:sp>
      <p:sp>
        <p:nvSpPr>
          <p:cNvPr id="3" name="Content Placeholder 2">
            <a:extLst>
              <a:ext uri="{FF2B5EF4-FFF2-40B4-BE49-F238E27FC236}">
                <a16:creationId xmlns:a16="http://schemas.microsoft.com/office/drawing/2014/main" id="{55AF1D2F-07B2-634C-A801-E31C31E0ADD4}"/>
              </a:ext>
            </a:extLst>
          </p:cNvPr>
          <p:cNvSpPr>
            <a:spLocks noGrp="1"/>
          </p:cNvSpPr>
          <p:nvPr>
            <p:ph idx="1"/>
          </p:nvPr>
        </p:nvSpPr>
        <p:spPr/>
        <p:txBody>
          <a:bodyPr>
            <a:normAutofit/>
          </a:bodyPr>
          <a:lstStyle/>
          <a:p>
            <a:r>
              <a:rPr lang="en-CA" dirty="0"/>
              <a:t>III.9  Evaluate how their own experiences, attitudes, culture, beliefs, values, individual differences, specific training, external pressures, personal needs, and historical, economic, and political context might influence their activities and thinking, integrating this awareness into their attempts to be as objective and unbiased as possible in their research, service, teaching, supervision, employment, evaluation, adjudication, editorial, and peer review activities.</a:t>
            </a:r>
          </a:p>
          <a:p>
            <a:endParaRPr lang="en-CA" dirty="0"/>
          </a:p>
          <a:p>
            <a:endParaRPr lang="en-CA" dirty="0"/>
          </a:p>
          <a:p>
            <a:endParaRPr lang="en-CA" dirty="0"/>
          </a:p>
          <a:p>
            <a:endParaRPr lang="fr-CA" dirty="0"/>
          </a:p>
        </p:txBody>
      </p:sp>
      <p:sp>
        <p:nvSpPr>
          <p:cNvPr id="4" name="Footer Placeholder 3">
            <a:extLst>
              <a:ext uri="{FF2B5EF4-FFF2-40B4-BE49-F238E27FC236}">
                <a16:creationId xmlns:a16="http://schemas.microsoft.com/office/drawing/2014/main" id="{8F4D65CF-9081-8617-111A-3F29749D4702}"/>
              </a:ext>
            </a:extLst>
          </p:cNvPr>
          <p:cNvSpPr>
            <a:spLocks noGrp="1"/>
          </p:cNvSpPr>
          <p:nvPr>
            <p:ph type="ftr" sz="quarter" idx="11"/>
          </p:nvPr>
        </p:nvSpPr>
        <p:spPr/>
        <p:txBody>
          <a:bodyPr/>
          <a:lstStyle/>
          <a:p>
            <a:r>
              <a:rPr lang="en-US"/>
              <a:t>37th Midyear Meeting   Denver, Colorado   April 27 - 30, 2023</a:t>
            </a:r>
          </a:p>
        </p:txBody>
      </p:sp>
    </p:spTree>
    <p:extLst>
      <p:ext uri="{BB962C8B-B14F-4D97-AF65-F5344CB8AC3E}">
        <p14:creationId xmlns:p14="http://schemas.microsoft.com/office/powerpoint/2010/main" val="1462642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FC2BF-722C-893F-29D5-2464BD6D24FC}"/>
              </a:ext>
            </a:extLst>
          </p:cNvPr>
          <p:cNvSpPr>
            <a:spLocks noGrp="1"/>
          </p:cNvSpPr>
          <p:nvPr>
            <p:ph type="title"/>
          </p:nvPr>
        </p:nvSpPr>
        <p:spPr>
          <a:xfrm>
            <a:off x="838200" y="365125"/>
            <a:ext cx="10515600" cy="2401887"/>
          </a:xfrm>
        </p:spPr>
        <p:txBody>
          <a:bodyPr>
            <a:normAutofit fontScale="90000"/>
          </a:bodyPr>
          <a:lstStyle/>
          <a:p>
            <a:r>
              <a:rPr lang="en-CA" noProof="0" dirty="0"/>
              <a:t>Have there been any recent updates to the Canadian Code of Ethics to address current or “hot topic” issues such as social justice, EDI, telepsychology…?</a:t>
            </a:r>
          </a:p>
        </p:txBody>
      </p:sp>
      <p:sp>
        <p:nvSpPr>
          <p:cNvPr id="3" name="Content Placeholder 2">
            <a:extLst>
              <a:ext uri="{FF2B5EF4-FFF2-40B4-BE49-F238E27FC236}">
                <a16:creationId xmlns:a16="http://schemas.microsoft.com/office/drawing/2014/main" id="{349585F9-9906-DEA4-14BA-87F4A997A45C}"/>
              </a:ext>
            </a:extLst>
          </p:cNvPr>
          <p:cNvSpPr>
            <a:spLocks noGrp="1"/>
          </p:cNvSpPr>
          <p:nvPr>
            <p:ph idx="1"/>
          </p:nvPr>
        </p:nvSpPr>
        <p:spPr>
          <a:xfrm>
            <a:off x="838200" y="3028155"/>
            <a:ext cx="10515600" cy="3954463"/>
          </a:xfrm>
        </p:spPr>
        <p:txBody>
          <a:bodyPr/>
          <a:lstStyle/>
          <a:p>
            <a:r>
              <a:rPr lang="en-CA" noProof="0" dirty="0"/>
              <a:t>Short answer: no (the current Code has not changed since 2017)</a:t>
            </a:r>
          </a:p>
          <a:p>
            <a:r>
              <a:rPr lang="en-CA" noProof="0" dirty="0"/>
              <a:t>However:</a:t>
            </a:r>
          </a:p>
          <a:p>
            <a:pPr lvl="1"/>
            <a:r>
              <a:rPr lang="en-CA" noProof="0" dirty="0"/>
              <a:t>the current Code already addresses some of these issues</a:t>
            </a:r>
          </a:p>
          <a:p>
            <a:pPr lvl="1"/>
            <a:r>
              <a:rPr lang="en-CA" noProof="0" dirty="0"/>
              <a:t>Regulatory bodies in Canada (both individually and as part of the ACPRO group) have addressed some of these issues by incorporating core principles of the Code of Ethics in updates to their Codes of Conduct</a:t>
            </a:r>
          </a:p>
          <a:p>
            <a:pPr lvl="1"/>
            <a:r>
              <a:rPr lang="en-CA" noProof="0" dirty="0"/>
              <a:t>CPA is currently drafting and updating Guidelines (to accompany the Code) to address some of these issues</a:t>
            </a:r>
          </a:p>
        </p:txBody>
      </p:sp>
      <p:sp>
        <p:nvSpPr>
          <p:cNvPr id="4" name="Footer Placeholder 3">
            <a:extLst>
              <a:ext uri="{FF2B5EF4-FFF2-40B4-BE49-F238E27FC236}">
                <a16:creationId xmlns:a16="http://schemas.microsoft.com/office/drawing/2014/main" id="{F13490EC-8D63-64BC-D50B-4C92660343B4}"/>
              </a:ext>
            </a:extLst>
          </p:cNvPr>
          <p:cNvSpPr>
            <a:spLocks noGrp="1"/>
          </p:cNvSpPr>
          <p:nvPr>
            <p:ph type="ftr" sz="quarter" idx="11"/>
          </p:nvPr>
        </p:nvSpPr>
        <p:spPr/>
        <p:txBody>
          <a:bodyPr/>
          <a:lstStyle/>
          <a:p>
            <a:r>
              <a:rPr lang="en-US" dirty="0"/>
              <a:t>37th Midyear Meeting   Denver, Colorado   April 27 - 30, 2023</a:t>
            </a:r>
          </a:p>
        </p:txBody>
      </p:sp>
    </p:spTree>
    <p:extLst>
      <p:ext uri="{BB962C8B-B14F-4D97-AF65-F5344CB8AC3E}">
        <p14:creationId xmlns:p14="http://schemas.microsoft.com/office/powerpoint/2010/main" val="707594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CECAE-6A80-9712-BA20-8C0E4B80DC16}"/>
              </a:ext>
            </a:extLst>
          </p:cNvPr>
          <p:cNvSpPr>
            <a:spLocks noGrp="1"/>
          </p:cNvSpPr>
          <p:nvPr>
            <p:ph type="title"/>
          </p:nvPr>
        </p:nvSpPr>
        <p:spPr/>
        <p:txBody>
          <a:bodyPr/>
          <a:lstStyle/>
          <a:p>
            <a:r>
              <a:rPr lang="en-CA" b="1" dirty="0">
                <a:latin typeface="Times New Roman" panose="02020603050405020304" pitchFamily="18" charset="0"/>
              </a:rPr>
              <a:t>Principle IV Responsibility to Society</a:t>
            </a:r>
            <a:endParaRPr lang="fr-CA" dirty="0"/>
          </a:p>
        </p:txBody>
      </p:sp>
      <p:sp>
        <p:nvSpPr>
          <p:cNvPr id="3" name="Content Placeholder 2">
            <a:extLst>
              <a:ext uri="{FF2B5EF4-FFF2-40B4-BE49-F238E27FC236}">
                <a16:creationId xmlns:a16="http://schemas.microsoft.com/office/drawing/2014/main" id="{197BDCE7-1F76-43A7-592D-334751F25228}"/>
              </a:ext>
            </a:extLst>
          </p:cNvPr>
          <p:cNvSpPr>
            <a:spLocks noGrp="1"/>
          </p:cNvSpPr>
          <p:nvPr>
            <p:ph idx="1"/>
          </p:nvPr>
        </p:nvSpPr>
        <p:spPr/>
        <p:txBody>
          <a:bodyPr/>
          <a:lstStyle/>
          <a:p>
            <a:r>
              <a:rPr lang="en-CA" i="1" dirty="0"/>
              <a:t>“Psychologists, both in their work and as private citizens, have responsibilities to the societies in which they live or work and to the welfare of all human beings in those societies.” </a:t>
            </a:r>
            <a:r>
              <a:rPr lang="en-CA" dirty="0">
                <a:effectLst/>
                <a:latin typeface="Times New Roman" panose="02020603050405020304" pitchFamily="18" charset="0"/>
              </a:rPr>
              <a:t>(CPA Code of Ethics, p. 31)</a:t>
            </a:r>
            <a:endParaRPr lang="en-CA" i="1" dirty="0"/>
          </a:p>
          <a:p>
            <a:r>
              <a:rPr lang="en-CA" i="1" dirty="0"/>
              <a:t>“…if structures or policies seriously ignore or oppose the principles of respect for the dignity of persons and peoples, responsible caring, integrity in relationships, or responsibility to society, psychologists involved have a responsibility to speak out in a manner consistent with the principles of this Code, and advocate for appropriate change to occur as quickly as possible.”</a:t>
            </a:r>
            <a:r>
              <a:rPr lang="en-CA" dirty="0"/>
              <a:t> (CPA Code of Ethics, p. 31)</a:t>
            </a:r>
            <a:endParaRPr lang="en-CA" i="1" dirty="0"/>
          </a:p>
          <a:p>
            <a:endParaRPr lang="fr-CA" dirty="0"/>
          </a:p>
        </p:txBody>
      </p:sp>
      <p:sp>
        <p:nvSpPr>
          <p:cNvPr id="4" name="Footer Placeholder 3">
            <a:extLst>
              <a:ext uri="{FF2B5EF4-FFF2-40B4-BE49-F238E27FC236}">
                <a16:creationId xmlns:a16="http://schemas.microsoft.com/office/drawing/2014/main" id="{17710891-33C0-8A47-6EE5-50D237A32B5E}"/>
              </a:ext>
            </a:extLst>
          </p:cNvPr>
          <p:cNvSpPr>
            <a:spLocks noGrp="1"/>
          </p:cNvSpPr>
          <p:nvPr>
            <p:ph type="ftr" sz="quarter" idx="11"/>
          </p:nvPr>
        </p:nvSpPr>
        <p:spPr/>
        <p:txBody>
          <a:bodyPr/>
          <a:lstStyle/>
          <a:p>
            <a:r>
              <a:rPr lang="en-US"/>
              <a:t>37th Midyear Meeting   Denver, Colorado   April 27 - 30, 2023</a:t>
            </a:r>
          </a:p>
        </p:txBody>
      </p:sp>
    </p:spTree>
    <p:extLst>
      <p:ext uri="{BB962C8B-B14F-4D97-AF65-F5344CB8AC3E}">
        <p14:creationId xmlns:p14="http://schemas.microsoft.com/office/powerpoint/2010/main" val="2378219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21A0C-AB8D-585A-35D9-C378CF02C5AA}"/>
              </a:ext>
            </a:extLst>
          </p:cNvPr>
          <p:cNvSpPr>
            <a:spLocks noGrp="1"/>
          </p:cNvSpPr>
          <p:nvPr>
            <p:ph type="title"/>
          </p:nvPr>
        </p:nvSpPr>
        <p:spPr/>
        <p:txBody>
          <a:bodyPr/>
          <a:lstStyle/>
          <a:p>
            <a:r>
              <a:rPr lang="en-CA" dirty="0"/>
              <a:t>Examples of specific ethical standards related to Principle IV</a:t>
            </a:r>
          </a:p>
        </p:txBody>
      </p:sp>
      <p:sp>
        <p:nvSpPr>
          <p:cNvPr id="3" name="Content Placeholder 2">
            <a:extLst>
              <a:ext uri="{FF2B5EF4-FFF2-40B4-BE49-F238E27FC236}">
                <a16:creationId xmlns:a16="http://schemas.microsoft.com/office/drawing/2014/main" id="{55AF1D2F-07B2-634C-A801-E31C31E0ADD4}"/>
              </a:ext>
            </a:extLst>
          </p:cNvPr>
          <p:cNvSpPr>
            <a:spLocks noGrp="1"/>
          </p:cNvSpPr>
          <p:nvPr>
            <p:ph idx="1"/>
          </p:nvPr>
        </p:nvSpPr>
        <p:spPr/>
        <p:txBody>
          <a:bodyPr>
            <a:normAutofit/>
          </a:bodyPr>
          <a:lstStyle/>
          <a:p>
            <a:r>
              <a:rPr lang="en-CA" dirty="0"/>
              <a:t>IV.15  Acquire an adequate knowledge of the culture, social structure, history, customs, and laws or policies of organizations, communities, and peoples before beginning any major work there, obtaining guidance from appropriate members of the organization, community, or people as needed. </a:t>
            </a:r>
          </a:p>
          <a:p>
            <a:r>
              <a:rPr lang="en-CA" dirty="0"/>
              <a:t>IV.16  In their scientific and professional activities, convey respect for and abide by prevailing mores, social customs, and cultural expectations of organizations, communities, and peoples, provided that this does not contravene any of the ethical principles of this Code. </a:t>
            </a:r>
          </a:p>
          <a:p>
            <a:endParaRPr lang="en-CA" dirty="0"/>
          </a:p>
          <a:p>
            <a:endParaRPr lang="en-CA" dirty="0"/>
          </a:p>
          <a:p>
            <a:endParaRPr lang="en-CA" dirty="0"/>
          </a:p>
          <a:p>
            <a:endParaRPr lang="en-CA" dirty="0"/>
          </a:p>
          <a:p>
            <a:endParaRPr lang="fr-CA" dirty="0"/>
          </a:p>
        </p:txBody>
      </p:sp>
      <p:sp>
        <p:nvSpPr>
          <p:cNvPr id="4" name="Footer Placeholder 3">
            <a:extLst>
              <a:ext uri="{FF2B5EF4-FFF2-40B4-BE49-F238E27FC236}">
                <a16:creationId xmlns:a16="http://schemas.microsoft.com/office/drawing/2014/main" id="{8F4D65CF-9081-8617-111A-3F29749D4702}"/>
              </a:ext>
            </a:extLst>
          </p:cNvPr>
          <p:cNvSpPr>
            <a:spLocks noGrp="1"/>
          </p:cNvSpPr>
          <p:nvPr>
            <p:ph type="ftr" sz="quarter" idx="11"/>
          </p:nvPr>
        </p:nvSpPr>
        <p:spPr/>
        <p:txBody>
          <a:bodyPr/>
          <a:lstStyle/>
          <a:p>
            <a:r>
              <a:rPr lang="en-US"/>
              <a:t>37th Midyear Meeting   Denver, Colorado   April 27 - 30, 2023</a:t>
            </a:r>
          </a:p>
        </p:txBody>
      </p:sp>
    </p:spTree>
    <p:extLst>
      <p:ext uri="{BB962C8B-B14F-4D97-AF65-F5344CB8AC3E}">
        <p14:creationId xmlns:p14="http://schemas.microsoft.com/office/powerpoint/2010/main" val="852449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893FA-4647-C4BA-3CFF-9D7B040F7B21}"/>
              </a:ext>
            </a:extLst>
          </p:cNvPr>
          <p:cNvSpPr>
            <a:spLocks noGrp="1"/>
          </p:cNvSpPr>
          <p:nvPr>
            <p:ph type="title"/>
          </p:nvPr>
        </p:nvSpPr>
        <p:spPr/>
        <p:txBody>
          <a:bodyPr/>
          <a:lstStyle/>
          <a:p>
            <a:r>
              <a:rPr lang="en-CA" noProof="0" dirty="0"/>
              <a:t>The relationship between the Canadian Code of Ethics and provincial Codes of Conduct</a:t>
            </a:r>
          </a:p>
        </p:txBody>
      </p:sp>
      <p:sp>
        <p:nvSpPr>
          <p:cNvPr id="3" name="Content Placeholder 2">
            <a:extLst>
              <a:ext uri="{FF2B5EF4-FFF2-40B4-BE49-F238E27FC236}">
                <a16:creationId xmlns:a16="http://schemas.microsoft.com/office/drawing/2014/main" id="{22C8DF21-1740-2D2D-3AA8-99AB27CC420C}"/>
              </a:ext>
            </a:extLst>
          </p:cNvPr>
          <p:cNvSpPr>
            <a:spLocks noGrp="1"/>
          </p:cNvSpPr>
          <p:nvPr>
            <p:ph idx="1"/>
          </p:nvPr>
        </p:nvSpPr>
        <p:spPr/>
        <p:txBody>
          <a:bodyPr/>
          <a:lstStyle/>
          <a:p>
            <a:r>
              <a:rPr lang="en-CA" noProof="0" dirty="0"/>
              <a:t>The Canadian Code of Ethics is used by all Regulatory bodies in the country, with the exception of Quebec which has it’s own Code</a:t>
            </a:r>
          </a:p>
          <a:p>
            <a:r>
              <a:rPr lang="en-CA" noProof="0" dirty="0"/>
              <a:t>The Code is aspirational and intended to serve as an umbrella document for the development of provincial/territorial Codes of Conduct. As stated in the Code, “the Code could be used as an ethical framework for the identification of behaviours that would be considered enforceable in a jurisdiction, the violation of which would constitute misconduct; or jurisdictions could identify those standards in the Code that would be considered of a more serious nature and, therefore, reportable and subject to possible discipline.”</a:t>
            </a:r>
          </a:p>
        </p:txBody>
      </p:sp>
      <p:sp>
        <p:nvSpPr>
          <p:cNvPr id="4" name="Footer Placeholder 3">
            <a:extLst>
              <a:ext uri="{FF2B5EF4-FFF2-40B4-BE49-F238E27FC236}">
                <a16:creationId xmlns:a16="http://schemas.microsoft.com/office/drawing/2014/main" id="{21859EB9-FBF8-07A3-722B-B6A0B9386D8E}"/>
              </a:ext>
            </a:extLst>
          </p:cNvPr>
          <p:cNvSpPr>
            <a:spLocks noGrp="1"/>
          </p:cNvSpPr>
          <p:nvPr>
            <p:ph type="ftr" sz="quarter" idx="11"/>
          </p:nvPr>
        </p:nvSpPr>
        <p:spPr/>
        <p:txBody>
          <a:bodyPr/>
          <a:lstStyle/>
          <a:p>
            <a:r>
              <a:rPr lang="en-US"/>
              <a:t>37th Midyear Meeting   Denver, Colorado   April 27 - 30, 2023</a:t>
            </a:r>
          </a:p>
        </p:txBody>
      </p:sp>
    </p:spTree>
    <p:extLst>
      <p:ext uri="{BB962C8B-B14F-4D97-AF65-F5344CB8AC3E}">
        <p14:creationId xmlns:p14="http://schemas.microsoft.com/office/powerpoint/2010/main" val="4263140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B1BC7-3CF6-21DE-D580-99C93DE750BA}"/>
              </a:ext>
            </a:extLst>
          </p:cNvPr>
          <p:cNvSpPr>
            <a:spLocks noGrp="1"/>
          </p:cNvSpPr>
          <p:nvPr>
            <p:ph type="title"/>
          </p:nvPr>
        </p:nvSpPr>
        <p:spPr/>
        <p:txBody>
          <a:bodyPr/>
          <a:lstStyle/>
          <a:p>
            <a:r>
              <a:rPr lang="en-CA" dirty="0"/>
              <a:t>ACPRO Statement (November 2022)</a:t>
            </a:r>
            <a:endParaRPr lang="en-CA" noProof="0" dirty="0"/>
          </a:p>
        </p:txBody>
      </p:sp>
      <p:sp>
        <p:nvSpPr>
          <p:cNvPr id="3" name="Content Placeholder 2">
            <a:extLst>
              <a:ext uri="{FF2B5EF4-FFF2-40B4-BE49-F238E27FC236}">
                <a16:creationId xmlns:a16="http://schemas.microsoft.com/office/drawing/2014/main" id="{4485C440-BEF9-E8C3-1B30-5047B5DD5510}"/>
              </a:ext>
            </a:extLst>
          </p:cNvPr>
          <p:cNvSpPr>
            <a:spLocks noGrp="1"/>
          </p:cNvSpPr>
          <p:nvPr>
            <p:ph idx="1"/>
          </p:nvPr>
        </p:nvSpPr>
        <p:spPr/>
        <p:txBody>
          <a:bodyPr/>
          <a:lstStyle/>
          <a:p>
            <a:r>
              <a:rPr lang="en-CA" noProof="0" dirty="0"/>
              <a:t>https://</a:t>
            </a:r>
            <a:r>
              <a:rPr lang="en-CA" noProof="0" dirty="0" err="1"/>
              <a:t>acpro-aocrp.ca</a:t>
            </a:r>
            <a:r>
              <a:rPr lang="en-CA" noProof="0" dirty="0"/>
              <a:t>/association-of-canadian-psychology-regulatory-organizations-acpro-supports-equity-diversity-and-inclusion-through-the-promotion-of-health-equity-and-cultural-humility/</a:t>
            </a:r>
          </a:p>
        </p:txBody>
      </p:sp>
    </p:spTree>
    <p:extLst>
      <p:ext uri="{BB962C8B-B14F-4D97-AF65-F5344CB8AC3E}">
        <p14:creationId xmlns:p14="http://schemas.microsoft.com/office/powerpoint/2010/main" val="32430888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10EB-633A-9ECA-1D58-1456AE53BF37}"/>
              </a:ext>
            </a:extLst>
          </p:cNvPr>
          <p:cNvSpPr>
            <a:spLocks noGrp="1"/>
          </p:cNvSpPr>
          <p:nvPr>
            <p:ph type="title"/>
          </p:nvPr>
        </p:nvSpPr>
        <p:spPr/>
        <p:txBody>
          <a:bodyPr/>
          <a:lstStyle/>
          <a:p>
            <a:r>
              <a:rPr lang="en-CA" dirty="0"/>
              <a:t>Excerpts from ACPRO Statement (1)</a:t>
            </a:r>
          </a:p>
        </p:txBody>
      </p:sp>
      <p:sp>
        <p:nvSpPr>
          <p:cNvPr id="3" name="Content Placeholder 2">
            <a:extLst>
              <a:ext uri="{FF2B5EF4-FFF2-40B4-BE49-F238E27FC236}">
                <a16:creationId xmlns:a16="http://schemas.microsoft.com/office/drawing/2014/main" id="{24FBCF4B-0D61-8377-7EB4-279790E11614}"/>
              </a:ext>
            </a:extLst>
          </p:cNvPr>
          <p:cNvSpPr>
            <a:spLocks noGrp="1"/>
          </p:cNvSpPr>
          <p:nvPr>
            <p:ph idx="1"/>
          </p:nvPr>
        </p:nvSpPr>
        <p:spPr/>
        <p:txBody>
          <a:bodyPr>
            <a:normAutofit fontScale="92500"/>
          </a:bodyPr>
          <a:lstStyle/>
          <a:p>
            <a:r>
              <a:rPr lang="en-CA" dirty="0"/>
              <a:t>The Association of Canadian Psychology Regulatory Organizations (ACPRO) supports equity, diversity and inclusion and invites all regulated members of the profession of psychology in Canada to stand up, speak out and to work collaboratively to eradicate all forms of racism and discrimination.</a:t>
            </a:r>
          </a:p>
          <a:p>
            <a:r>
              <a:rPr lang="en-CA" dirty="0"/>
              <a:t>We advocate that all psychology regulatory bodies commit to identifying regulatory practices that promote equity, diversity and inclusion.</a:t>
            </a:r>
          </a:p>
          <a:p>
            <a:r>
              <a:rPr lang="en-CA" dirty="0"/>
              <a:t>…psychologists should be fully aware of the valuable contribution they can make to promoting Health Equity and Cultural Humility as means to ensure the safe, ethical, and competent provision of services to the public.</a:t>
            </a:r>
          </a:p>
        </p:txBody>
      </p:sp>
      <p:sp>
        <p:nvSpPr>
          <p:cNvPr id="4" name="Footer Placeholder 3">
            <a:extLst>
              <a:ext uri="{FF2B5EF4-FFF2-40B4-BE49-F238E27FC236}">
                <a16:creationId xmlns:a16="http://schemas.microsoft.com/office/drawing/2014/main" id="{E8F21750-7977-14BB-85E6-0D382370CEA9}"/>
              </a:ext>
            </a:extLst>
          </p:cNvPr>
          <p:cNvSpPr>
            <a:spLocks noGrp="1"/>
          </p:cNvSpPr>
          <p:nvPr>
            <p:ph type="ftr" sz="quarter" idx="11"/>
          </p:nvPr>
        </p:nvSpPr>
        <p:spPr/>
        <p:txBody>
          <a:bodyPr/>
          <a:lstStyle/>
          <a:p>
            <a:r>
              <a:rPr lang="en-US"/>
              <a:t>37th Midyear Meeting   Denver, Colorado   April 27 - 30, 2023</a:t>
            </a:r>
          </a:p>
        </p:txBody>
      </p:sp>
    </p:spTree>
    <p:extLst>
      <p:ext uri="{BB962C8B-B14F-4D97-AF65-F5344CB8AC3E}">
        <p14:creationId xmlns:p14="http://schemas.microsoft.com/office/powerpoint/2010/main" val="4360531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610EB-633A-9ECA-1D58-1456AE53BF37}"/>
              </a:ext>
            </a:extLst>
          </p:cNvPr>
          <p:cNvSpPr>
            <a:spLocks noGrp="1"/>
          </p:cNvSpPr>
          <p:nvPr>
            <p:ph type="title"/>
          </p:nvPr>
        </p:nvSpPr>
        <p:spPr/>
        <p:txBody>
          <a:bodyPr/>
          <a:lstStyle/>
          <a:p>
            <a:r>
              <a:rPr lang="en-CA" dirty="0"/>
              <a:t>Excerpts from ACPRO Statement (2)</a:t>
            </a:r>
          </a:p>
        </p:txBody>
      </p:sp>
      <p:sp>
        <p:nvSpPr>
          <p:cNvPr id="3" name="Content Placeholder 2">
            <a:extLst>
              <a:ext uri="{FF2B5EF4-FFF2-40B4-BE49-F238E27FC236}">
                <a16:creationId xmlns:a16="http://schemas.microsoft.com/office/drawing/2014/main" id="{24FBCF4B-0D61-8377-7EB4-279790E11614}"/>
              </a:ext>
            </a:extLst>
          </p:cNvPr>
          <p:cNvSpPr>
            <a:spLocks noGrp="1"/>
          </p:cNvSpPr>
          <p:nvPr>
            <p:ph idx="1"/>
          </p:nvPr>
        </p:nvSpPr>
        <p:spPr/>
        <p:txBody>
          <a:bodyPr>
            <a:normAutofit/>
          </a:bodyPr>
          <a:lstStyle/>
          <a:p>
            <a:r>
              <a:rPr lang="en-CA" dirty="0"/>
              <a:t>…becoming informed about the Truth and Reconciliation Commission’s calls to action by recognizing the current and historical injustices suffered by Indigenous peoples as well as the need for psychologists working in these communities to engage in culturally sensitive, safe and competent practice… all Canadians, including psychologists, have a responsibility for acknowledging past harms, maintaining respectful relationships, and engaging in practices that promote long-term reconciliation.</a:t>
            </a:r>
          </a:p>
          <a:p>
            <a:endParaRPr lang="en-CA" dirty="0"/>
          </a:p>
        </p:txBody>
      </p:sp>
      <p:sp>
        <p:nvSpPr>
          <p:cNvPr id="4" name="Footer Placeholder 3">
            <a:extLst>
              <a:ext uri="{FF2B5EF4-FFF2-40B4-BE49-F238E27FC236}">
                <a16:creationId xmlns:a16="http://schemas.microsoft.com/office/drawing/2014/main" id="{E8F21750-7977-14BB-85E6-0D382370CEA9}"/>
              </a:ext>
            </a:extLst>
          </p:cNvPr>
          <p:cNvSpPr>
            <a:spLocks noGrp="1"/>
          </p:cNvSpPr>
          <p:nvPr>
            <p:ph type="ftr" sz="quarter" idx="11"/>
          </p:nvPr>
        </p:nvSpPr>
        <p:spPr/>
        <p:txBody>
          <a:bodyPr/>
          <a:lstStyle/>
          <a:p>
            <a:r>
              <a:rPr lang="en-US"/>
              <a:t>37th Midyear Meeting   Denver, Colorado   April 27 - 30, 2023</a:t>
            </a:r>
          </a:p>
        </p:txBody>
      </p:sp>
    </p:spTree>
    <p:extLst>
      <p:ext uri="{BB962C8B-B14F-4D97-AF65-F5344CB8AC3E}">
        <p14:creationId xmlns:p14="http://schemas.microsoft.com/office/powerpoint/2010/main" val="22885665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5CBBA-1E4B-4276-6921-092DE12C0DB1}"/>
              </a:ext>
            </a:extLst>
          </p:cNvPr>
          <p:cNvSpPr>
            <a:spLocks noGrp="1"/>
          </p:cNvSpPr>
          <p:nvPr>
            <p:ph type="title"/>
          </p:nvPr>
        </p:nvSpPr>
        <p:spPr/>
        <p:txBody>
          <a:bodyPr/>
          <a:lstStyle/>
          <a:p>
            <a:r>
              <a:rPr lang="en-CA" dirty="0"/>
              <a:t>Excerpts from ACPRO Statement (3)</a:t>
            </a:r>
            <a:endParaRPr lang="fr-CA" dirty="0"/>
          </a:p>
        </p:txBody>
      </p:sp>
      <p:sp>
        <p:nvSpPr>
          <p:cNvPr id="3" name="Content Placeholder 2">
            <a:extLst>
              <a:ext uri="{FF2B5EF4-FFF2-40B4-BE49-F238E27FC236}">
                <a16:creationId xmlns:a16="http://schemas.microsoft.com/office/drawing/2014/main" id="{AED01631-9A95-D57E-8F25-D21E05C19299}"/>
              </a:ext>
            </a:extLst>
          </p:cNvPr>
          <p:cNvSpPr>
            <a:spLocks noGrp="1"/>
          </p:cNvSpPr>
          <p:nvPr>
            <p:ph idx="1"/>
          </p:nvPr>
        </p:nvSpPr>
        <p:spPr/>
        <p:txBody>
          <a:bodyPr>
            <a:normAutofit lnSpcReduction="10000"/>
          </a:bodyPr>
          <a:lstStyle/>
          <a:p>
            <a:r>
              <a:rPr lang="en-CA" dirty="0"/>
              <a:t>...prohibition against any treatment or service designed to change or modify the sexual orientation, gender identity or expression of an individual. The overall intent is to ensure that persons, peoples and communities that share a common identity are both respected and protected. The effects of racism and other forms of discrimination are known to have multiple adverse mental health outcomes.</a:t>
            </a:r>
          </a:p>
          <a:p>
            <a:r>
              <a:rPr lang="en-CA" dirty="0"/>
              <a:t>ACPRO advocates an ethical and professional framework that highlights the importance of respecting all individuals, peoples and communities. This framework specifically prohibits discrimination based on race, colour, ethnicity, religion, gender, or sexual orientation.</a:t>
            </a:r>
          </a:p>
        </p:txBody>
      </p:sp>
      <p:sp>
        <p:nvSpPr>
          <p:cNvPr id="4" name="Footer Placeholder 3">
            <a:extLst>
              <a:ext uri="{FF2B5EF4-FFF2-40B4-BE49-F238E27FC236}">
                <a16:creationId xmlns:a16="http://schemas.microsoft.com/office/drawing/2014/main" id="{D1B920B7-71EB-9CA8-BD37-5091791E8B42}"/>
              </a:ext>
            </a:extLst>
          </p:cNvPr>
          <p:cNvSpPr>
            <a:spLocks noGrp="1"/>
          </p:cNvSpPr>
          <p:nvPr>
            <p:ph type="ftr" sz="quarter" idx="11"/>
          </p:nvPr>
        </p:nvSpPr>
        <p:spPr/>
        <p:txBody>
          <a:bodyPr/>
          <a:lstStyle/>
          <a:p>
            <a:r>
              <a:rPr lang="en-US"/>
              <a:t>37th Midyear Meeting   Denver, Colorado   April 27 - 30, 2023</a:t>
            </a:r>
          </a:p>
        </p:txBody>
      </p:sp>
    </p:spTree>
    <p:extLst>
      <p:ext uri="{BB962C8B-B14F-4D97-AF65-F5344CB8AC3E}">
        <p14:creationId xmlns:p14="http://schemas.microsoft.com/office/powerpoint/2010/main" val="1864470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389F7-343B-A12B-4630-2DCC5CC59D64}"/>
              </a:ext>
            </a:extLst>
          </p:cNvPr>
          <p:cNvSpPr>
            <a:spLocks noGrp="1"/>
          </p:cNvSpPr>
          <p:nvPr>
            <p:ph type="title"/>
          </p:nvPr>
        </p:nvSpPr>
        <p:spPr/>
        <p:txBody>
          <a:bodyPr/>
          <a:lstStyle/>
          <a:p>
            <a:r>
              <a:rPr lang="en-CA" dirty="0"/>
              <a:t>Excerpts from NB’s Code of Conduct (1)</a:t>
            </a:r>
          </a:p>
        </p:txBody>
      </p:sp>
      <p:sp>
        <p:nvSpPr>
          <p:cNvPr id="3" name="Content Placeholder 2">
            <a:extLst>
              <a:ext uri="{FF2B5EF4-FFF2-40B4-BE49-F238E27FC236}">
                <a16:creationId xmlns:a16="http://schemas.microsoft.com/office/drawing/2014/main" id="{43345155-9999-9996-8C03-358BDFDA2755}"/>
              </a:ext>
            </a:extLst>
          </p:cNvPr>
          <p:cNvSpPr>
            <a:spLocks noGrp="1"/>
          </p:cNvSpPr>
          <p:nvPr>
            <p:ph idx="1"/>
          </p:nvPr>
        </p:nvSpPr>
        <p:spPr/>
        <p:txBody>
          <a:bodyPr>
            <a:normAutofit fontScale="92500"/>
          </a:bodyPr>
          <a:lstStyle/>
          <a:p>
            <a:r>
              <a:rPr lang="en-CA" dirty="0"/>
              <a:t>III. 11. 1. Selecting appropriate intervention. The psychologist shall choose the appropriate intervention for the client based on the client’s history, cognitive abilities, vulnerabilities, presenting problem and cultural background, in order to minimize risk and maximize benefits.</a:t>
            </a:r>
          </a:p>
          <a:p>
            <a:r>
              <a:rPr lang="en-CA" dirty="0"/>
              <a:t>III. 11. 3. Stereotyping/prejudicial/discriminatory.  The psychologist shall not impose on the client any stereotypes, prejudicial or discriminatory behaviors, values or roles related to age, gender, religion, race, disability, nationality, sexual orientation or diagnosis which would interfere with the objective provision of psychological services to the client.  Psychologists shall hold themselves to a standard where they exude cultural safety and cultural sensitivity in all the work that they do.</a:t>
            </a:r>
          </a:p>
          <a:p>
            <a:endParaRPr lang="fr-CA" dirty="0"/>
          </a:p>
        </p:txBody>
      </p:sp>
      <p:sp>
        <p:nvSpPr>
          <p:cNvPr id="4" name="Footer Placeholder 3">
            <a:extLst>
              <a:ext uri="{FF2B5EF4-FFF2-40B4-BE49-F238E27FC236}">
                <a16:creationId xmlns:a16="http://schemas.microsoft.com/office/drawing/2014/main" id="{894C068D-767A-4DB1-2F2D-9F4791799692}"/>
              </a:ext>
            </a:extLst>
          </p:cNvPr>
          <p:cNvSpPr>
            <a:spLocks noGrp="1"/>
          </p:cNvSpPr>
          <p:nvPr>
            <p:ph type="ftr" sz="quarter" idx="11"/>
          </p:nvPr>
        </p:nvSpPr>
        <p:spPr/>
        <p:txBody>
          <a:bodyPr/>
          <a:lstStyle/>
          <a:p>
            <a:r>
              <a:rPr lang="en-US"/>
              <a:t>37th Midyear Meeting   Denver, Colorado   April 27 - 30, 2023</a:t>
            </a:r>
          </a:p>
        </p:txBody>
      </p:sp>
    </p:spTree>
    <p:extLst>
      <p:ext uri="{BB962C8B-B14F-4D97-AF65-F5344CB8AC3E}">
        <p14:creationId xmlns:p14="http://schemas.microsoft.com/office/powerpoint/2010/main" val="2504105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B988-0BB8-53BE-5E5E-21F1A393657C}"/>
              </a:ext>
            </a:extLst>
          </p:cNvPr>
          <p:cNvSpPr>
            <a:spLocks noGrp="1"/>
          </p:cNvSpPr>
          <p:nvPr>
            <p:ph type="title"/>
          </p:nvPr>
        </p:nvSpPr>
        <p:spPr/>
        <p:txBody>
          <a:bodyPr/>
          <a:lstStyle/>
          <a:p>
            <a:r>
              <a:rPr lang="en-CA" dirty="0"/>
              <a:t>Excerpts from NB’s Code of Conduct (2)</a:t>
            </a:r>
          </a:p>
        </p:txBody>
      </p:sp>
      <p:sp>
        <p:nvSpPr>
          <p:cNvPr id="3" name="Content Placeholder 2">
            <a:extLst>
              <a:ext uri="{FF2B5EF4-FFF2-40B4-BE49-F238E27FC236}">
                <a16:creationId xmlns:a16="http://schemas.microsoft.com/office/drawing/2014/main" id="{D6B585F7-267D-6CCD-9388-14E934AC5A6C}"/>
              </a:ext>
            </a:extLst>
          </p:cNvPr>
          <p:cNvSpPr>
            <a:spLocks noGrp="1"/>
          </p:cNvSpPr>
          <p:nvPr>
            <p:ph idx="1"/>
          </p:nvPr>
        </p:nvSpPr>
        <p:spPr/>
        <p:txBody>
          <a:bodyPr/>
          <a:lstStyle/>
          <a:p>
            <a:r>
              <a:rPr lang="en-CA" dirty="0"/>
              <a:t>III. 11. 7. Truth and reconciliation. The psychologist shall take reasonable steps to familiarize themselves with the current and historical injustices suffered by indigenous peoples on behalf of Canada and the field of psychology prior to providing services to ensure all professional activities are performed in a culturally competent manner.  This includes recognizing and respecting indigenous ways of knowing and traditional approaches to healing and wellness.</a:t>
            </a:r>
          </a:p>
          <a:p>
            <a:endParaRPr lang="fr-CA" dirty="0"/>
          </a:p>
        </p:txBody>
      </p:sp>
      <p:sp>
        <p:nvSpPr>
          <p:cNvPr id="4" name="Footer Placeholder 3">
            <a:extLst>
              <a:ext uri="{FF2B5EF4-FFF2-40B4-BE49-F238E27FC236}">
                <a16:creationId xmlns:a16="http://schemas.microsoft.com/office/drawing/2014/main" id="{468F1BB1-A1F2-6E13-CCE0-5CFA9D4D4939}"/>
              </a:ext>
            </a:extLst>
          </p:cNvPr>
          <p:cNvSpPr>
            <a:spLocks noGrp="1"/>
          </p:cNvSpPr>
          <p:nvPr>
            <p:ph type="ftr" sz="quarter" idx="11"/>
          </p:nvPr>
        </p:nvSpPr>
        <p:spPr/>
        <p:txBody>
          <a:bodyPr/>
          <a:lstStyle/>
          <a:p>
            <a:r>
              <a:rPr lang="en-US"/>
              <a:t>37th Midyear Meeting   Denver, Colorado   April 27 - 30, 2023</a:t>
            </a:r>
          </a:p>
        </p:txBody>
      </p:sp>
    </p:spTree>
    <p:extLst>
      <p:ext uri="{BB962C8B-B14F-4D97-AF65-F5344CB8AC3E}">
        <p14:creationId xmlns:p14="http://schemas.microsoft.com/office/powerpoint/2010/main" val="18757887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D3DDCD-8D32-AF61-E317-DAC37E0D9A5F}"/>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2300" kern="1200">
                <a:solidFill>
                  <a:srgbClr val="FFFFFF"/>
                </a:solidFill>
                <a:latin typeface="+mj-lt"/>
                <a:ea typeface="+mj-ea"/>
                <a:cs typeface="+mj-cs"/>
              </a:rPr>
              <a:t>INTERIM ETHICAL GUIDELINES FOR PSYCHOLOGISTS PROVIDING PSYCHOLOGICAL SERVICES VIA ELECTRONIC MEDIA</a:t>
            </a:r>
          </a:p>
        </p:txBody>
      </p:sp>
      <p:pic>
        <p:nvPicPr>
          <p:cNvPr id="6" name="Content Placeholder 5" descr="Text, letter&#10;&#10;Description automatically generated">
            <a:extLst>
              <a:ext uri="{FF2B5EF4-FFF2-40B4-BE49-F238E27FC236}">
                <a16:creationId xmlns:a16="http://schemas.microsoft.com/office/drawing/2014/main" id="{F237DDF4-99CF-B39B-249C-25C4FD68FC13}"/>
              </a:ext>
            </a:extLst>
          </p:cNvPr>
          <p:cNvPicPr>
            <a:picLocks noGrp="1" noChangeAspect="1"/>
          </p:cNvPicPr>
          <p:nvPr>
            <p:ph idx="1"/>
          </p:nvPr>
        </p:nvPicPr>
        <p:blipFill>
          <a:blip r:embed="rId2"/>
          <a:stretch>
            <a:fillRect/>
          </a:stretch>
        </p:blipFill>
        <p:spPr>
          <a:xfrm>
            <a:off x="4382600" y="669559"/>
            <a:ext cx="7809400" cy="5037061"/>
          </a:xfrm>
          <a:prstGeom prst="rect">
            <a:avLst/>
          </a:prstGeom>
        </p:spPr>
      </p:pic>
      <p:sp>
        <p:nvSpPr>
          <p:cNvPr id="4" name="Footer Placeholder 3">
            <a:extLst>
              <a:ext uri="{FF2B5EF4-FFF2-40B4-BE49-F238E27FC236}">
                <a16:creationId xmlns:a16="http://schemas.microsoft.com/office/drawing/2014/main" id="{3DD873D7-C801-8368-12C4-2AC0733BDF98}"/>
              </a:ext>
            </a:extLst>
          </p:cNvPr>
          <p:cNvSpPr>
            <a:spLocks noGrp="1"/>
          </p:cNvSpPr>
          <p:nvPr>
            <p:ph type="ftr" sz="quarter" idx="11"/>
          </p:nvPr>
        </p:nvSpPr>
        <p:spPr>
          <a:xfrm>
            <a:off x="1028700" y="6356350"/>
            <a:ext cx="6210300" cy="365125"/>
          </a:xfrm>
        </p:spPr>
        <p:txBody>
          <a:bodyPr vert="horz" lIns="91440" tIns="45720" rIns="91440" bIns="45720" rtlCol="0" anchor="ctr">
            <a:normAutofit/>
          </a:bodyPr>
          <a:lstStyle/>
          <a:p>
            <a:pPr algn="l">
              <a:spcAft>
                <a:spcPts val="600"/>
              </a:spcAft>
            </a:pPr>
            <a:r>
              <a:rPr lang="en-US" kern="1200">
                <a:solidFill>
                  <a:schemeClr val="tx1">
                    <a:alpha val="80000"/>
                  </a:schemeClr>
                </a:solidFill>
                <a:latin typeface="+mn-lt"/>
                <a:ea typeface="+mn-ea"/>
                <a:cs typeface="+mn-cs"/>
              </a:rPr>
              <a:t>37th Midyear Meeting   Denver, Colorado   April 27 - 30, 2023</a:t>
            </a:r>
          </a:p>
        </p:txBody>
      </p:sp>
    </p:spTree>
    <p:extLst>
      <p:ext uri="{BB962C8B-B14F-4D97-AF65-F5344CB8AC3E}">
        <p14:creationId xmlns:p14="http://schemas.microsoft.com/office/powerpoint/2010/main" val="2228306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3043"/>
            <a:ext cx="11722331" cy="1558637"/>
          </a:xfrm>
        </p:spPr>
        <p:txBody>
          <a:bodyPr>
            <a:normAutofit/>
          </a:bodyPr>
          <a:lstStyle/>
          <a:p>
            <a:pPr algn="l"/>
            <a:r>
              <a:rPr lang="en-CA" noProof="0" dirty="0"/>
              <a:t>Canadian Code of Ethics for Psychologists </a:t>
            </a:r>
            <a:r>
              <a:rPr lang="en-CA" sz="2200" noProof="0" dirty="0"/>
              <a:t>(4</a:t>
            </a:r>
            <a:r>
              <a:rPr lang="en-CA" sz="2200" baseline="30000" noProof="0" dirty="0"/>
              <a:t>th</a:t>
            </a:r>
            <a:r>
              <a:rPr lang="en-CA" sz="2200" noProof="0" dirty="0"/>
              <a:t> edition)</a:t>
            </a:r>
            <a:endParaRPr lang="en-CA" noProof="0" dirty="0"/>
          </a:p>
        </p:txBody>
      </p:sp>
      <p:sp>
        <p:nvSpPr>
          <p:cNvPr id="3" name="Content Placeholder 2"/>
          <p:cNvSpPr>
            <a:spLocks noGrp="1"/>
          </p:cNvSpPr>
          <p:nvPr>
            <p:ph idx="1"/>
          </p:nvPr>
        </p:nvSpPr>
        <p:spPr>
          <a:xfrm>
            <a:off x="266008" y="2406535"/>
            <a:ext cx="3657600" cy="4027516"/>
          </a:xfrm>
        </p:spPr>
        <p:txBody>
          <a:bodyPr/>
          <a:lstStyle/>
          <a:p>
            <a:r>
              <a:rPr lang="en-CA" noProof="0" dirty="0"/>
              <a:t>The Code is organized around four ethical principles to be considered and balanced in ethical decision making</a:t>
            </a:r>
          </a:p>
        </p:txBody>
      </p:sp>
      <p:graphicFrame>
        <p:nvGraphicFramePr>
          <p:cNvPr id="6" name="Diagramme 5"/>
          <p:cNvGraphicFramePr/>
          <p:nvPr>
            <p:extLst>
              <p:ext uri="{D42A27DB-BD31-4B8C-83A1-F6EECF244321}">
                <p14:modId xmlns:p14="http://schemas.microsoft.com/office/powerpoint/2010/main" val="2813265398"/>
              </p:ext>
            </p:extLst>
          </p:nvPr>
        </p:nvGraphicFramePr>
        <p:xfrm>
          <a:off x="4139739" y="2211185"/>
          <a:ext cx="7582591" cy="4455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98143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AB4DE-D1EE-0DC5-46AE-BA23D7893B7A}"/>
              </a:ext>
            </a:extLst>
          </p:cNvPr>
          <p:cNvSpPr>
            <a:spLocks noGrp="1"/>
          </p:cNvSpPr>
          <p:nvPr>
            <p:ph type="title"/>
          </p:nvPr>
        </p:nvSpPr>
        <p:spPr>
          <a:xfrm>
            <a:off x="838200" y="365125"/>
            <a:ext cx="10515600" cy="2314575"/>
          </a:xfrm>
        </p:spPr>
        <p:txBody>
          <a:bodyPr>
            <a:normAutofit fontScale="90000"/>
          </a:bodyPr>
          <a:lstStyle/>
          <a:p>
            <a:r>
              <a:rPr lang="en-CA" dirty="0"/>
              <a:t>INTERIM ETHICAL GUIDELINES FOR PSYCHOLOGISTS PROVIDING PSYCHOLOGICAL SERVICES VIA ELECTRONIC MEDIA - Excerpts (1)</a:t>
            </a:r>
            <a:endParaRPr lang="fr-CA" dirty="0"/>
          </a:p>
        </p:txBody>
      </p:sp>
      <p:sp>
        <p:nvSpPr>
          <p:cNvPr id="3" name="Content Placeholder 2">
            <a:extLst>
              <a:ext uri="{FF2B5EF4-FFF2-40B4-BE49-F238E27FC236}">
                <a16:creationId xmlns:a16="http://schemas.microsoft.com/office/drawing/2014/main" id="{FF2D00AB-CA32-54B6-D260-75B8B4EAF1AB}"/>
              </a:ext>
            </a:extLst>
          </p:cNvPr>
          <p:cNvSpPr>
            <a:spLocks noGrp="1"/>
          </p:cNvSpPr>
          <p:nvPr>
            <p:ph idx="1"/>
          </p:nvPr>
        </p:nvSpPr>
        <p:spPr>
          <a:xfrm>
            <a:off x="838200" y="2679700"/>
            <a:ext cx="10515600" cy="3497262"/>
          </a:xfrm>
        </p:spPr>
        <p:txBody>
          <a:bodyPr>
            <a:normAutofit fontScale="92500" lnSpcReduction="10000"/>
          </a:bodyPr>
          <a:lstStyle/>
          <a:p>
            <a:r>
              <a:rPr lang="en-CA" dirty="0"/>
              <a:t>When obtaining informed consent for electronic provision of services, psychologists include information about the particular nature, risks (including possible insufficiency, misunderstandings due to lack of visual clues, and technology failure), benefits (including appropriateness and advantages re distance, convenience, comfort), reasonable alternative service options (e.g., in-person services, local services from an available health service provider of another discipline), and privacy limitations (including the possibility of interception of communications) of providing services through the particular electronic medium/media to be used. (Informed Consent)</a:t>
            </a:r>
          </a:p>
        </p:txBody>
      </p:sp>
      <p:sp>
        <p:nvSpPr>
          <p:cNvPr id="4" name="Footer Placeholder 3">
            <a:extLst>
              <a:ext uri="{FF2B5EF4-FFF2-40B4-BE49-F238E27FC236}">
                <a16:creationId xmlns:a16="http://schemas.microsoft.com/office/drawing/2014/main" id="{AE44B0EC-4B42-7AB9-1FA6-FEEA3643A95C}"/>
              </a:ext>
            </a:extLst>
          </p:cNvPr>
          <p:cNvSpPr>
            <a:spLocks noGrp="1"/>
          </p:cNvSpPr>
          <p:nvPr>
            <p:ph type="ftr" sz="quarter" idx="11"/>
          </p:nvPr>
        </p:nvSpPr>
        <p:spPr/>
        <p:txBody>
          <a:bodyPr/>
          <a:lstStyle/>
          <a:p>
            <a:r>
              <a:rPr lang="en-US"/>
              <a:t>37th Midyear Meeting   Denver, Colorado   April 27 - 30, 2023</a:t>
            </a:r>
          </a:p>
        </p:txBody>
      </p:sp>
    </p:spTree>
    <p:extLst>
      <p:ext uri="{BB962C8B-B14F-4D97-AF65-F5344CB8AC3E}">
        <p14:creationId xmlns:p14="http://schemas.microsoft.com/office/powerpoint/2010/main" val="1586937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AB4DE-D1EE-0DC5-46AE-BA23D7893B7A}"/>
              </a:ext>
            </a:extLst>
          </p:cNvPr>
          <p:cNvSpPr>
            <a:spLocks noGrp="1"/>
          </p:cNvSpPr>
          <p:nvPr>
            <p:ph type="title"/>
          </p:nvPr>
        </p:nvSpPr>
        <p:spPr>
          <a:xfrm>
            <a:off x="838200" y="365125"/>
            <a:ext cx="10515600" cy="2314575"/>
          </a:xfrm>
        </p:spPr>
        <p:txBody>
          <a:bodyPr>
            <a:normAutofit fontScale="90000"/>
          </a:bodyPr>
          <a:lstStyle/>
          <a:p>
            <a:r>
              <a:rPr lang="en-CA" dirty="0"/>
              <a:t>INTERIM ETHICAL GUIDELINES FOR PSYCHOLOGISTS PROVIDING PSYCHOLOGICAL SERVICES VIA ELECTRONIC MEDIA - Excerpts (2)</a:t>
            </a:r>
            <a:endParaRPr lang="fr-CA" dirty="0"/>
          </a:p>
        </p:txBody>
      </p:sp>
      <p:sp>
        <p:nvSpPr>
          <p:cNvPr id="3" name="Content Placeholder 2">
            <a:extLst>
              <a:ext uri="{FF2B5EF4-FFF2-40B4-BE49-F238E27FC236}">
                <a16:creationId xmlns:a16="http://schemas.microsoft.com/office/drawing/2014/main" id="{FF2D00AB-CA32-54B6-D260-75B8B4EAF1AB}"/>
              </a:ext>
            </a:extLst>
          </p:cNvPr>
          <p:cNvSpPr>
            <a:spLocks noGrp="1"/>
          </p:cNvSpPr>
          <p:nvPr>
            <p:ph idx="1"/>
          </p:nvPr>
        </p:nvSpPr>
        <p:spPr>
          <a:xfrm>
            <a:off x="838200" y="2679700"/>
            <a:ext cx="10515600" cy="3497262"/>
          </a:xfrm>
        </p:spPr>
        <p:txBody>
          <a:bodyPr>
            <a:normAutofit fontScale="92500" lnSpcReduction="20000"/>
          </a:bodyPr>
          <a:lstStyle/>
          <a:p>
            <a:r>
              <a:rPr lang="en-CA" dirty="0"/>
              <a:t>Psychologists inform clients of their security practices, and reach agreements with clients regarding maximization of security for each client, including whether the client will require any special equipment (e.g., special software) to access and transmit information and, if so, whether the psychologist provides the special equipment as part of the services. (Privacy, Confidentiality) </a:t>
            </a:r>
          </a:p>
          <a:p>
            <a:r>
              <a:rPr lang="en-CA" dirty="0"/>
              <a:t>Psychologists keep up to date with the e-service literature, including research literature regarding the efficacy and effectiveness of services using electronic media, and take this literature into consideration when deciding what services to provide to which clients, with what methods, and under which circumstances. (Competence, Maximize Benefit) </a:t>
            </a:r>
          </a:p>
          <a:p>
            <a:endParaRPr lang="en-CA" dirty="0"/>
          </a:p>
        </p:txBody>
      </p:sp>
      <p:sp>
        <p:nvSpPr>
          <p:cNvPr id="4" name="Footer Placeholder 3">
            <a:extLst>
              <a:ext uri="{FF2B5EF4-FFF2-40B4-BE49-F238E27FC236}">
                <a16:creationId xmlns:a16="http://schemas.microsoft.com/office/drawing/2014/main" id="{AE44B0EC-4B42-7AB9-1FA6-FEEA3643A95C}"/>
              </a:ext>
            </a:extLst>
          </p:cNvPr>
          <p:cNvSpPr>
            <a:spLocks noGrp="1"/>
          </p:cNvSpPr>
          <p:nvPr>
            <p:ph type="ftr" sz="quarter" idx="11"/>
          </p:nvPr>
        </p:nvSpPr>
        <p:spPr/>
        <p:txBody>
          <a:bodyPr/>
          <a:lstStyle/>
          <a:p>
            <a:r>
              <a:rPr lang="en-US"/>
              <a:t>37th Midyear Meeting   Denver, Colorado   April 27 - 30, 2023</a:t>
            </a:r>
          </a:p>
        </p:txBody>
      </p:sp>
    </p:spTree>
    <p:extLst>
      <p:ext uri="{BB962C8B-B14F-4D97-AF65-F5344CB8AC3E}">
        <p14:creationId xmlns:p14="http://schemas.microsoft.com/office/powerpoint/2010/main" val="35143408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AB4DE-D1EE-0DC5-46AE-BA23D7893B7A}"/>
              </a:ext>
            </a:extLst>
          </p:cNvPr>
          <p:cNvSpPr>
            <a:spLocks noGrp="1"/>
          </p:cNvSpPr>
          <p:nvPr>
            <p:ph type="title"/>
          </p:nvPr>
        </p:nvSpPr>
        <p:spPr>
          <a:xfrm>
            <a:off x="838200" y="365125"/>
            <a:ext cx="10515600" cy="2314575"/>
          </a:xfrm>
        </p:spPr>
        <p:txBody>
          <a:bodyPr>
            <a:normAutofit fontScale="90000"/>
          </a:bodyPr>
          <a:lstStyle/>
          <a:p>
            <a:r>
              <a:rPr lang="en-CA" dirty="0"/>
              <a:t>INTERIM ETHICAL GUIDELINES FOR PSYCHOLOGISTS PROVIDING PSYCHOLOGICAL SERVICES VIA ELECTRONIC MEDIA - Excerpts (3)</a:t>
            </a:r>
            <a:endParaRPr lang="fr-CA" dirty="0"/>
          </a:p>
        </p:txBody>
      </p:sp>
      <p:sp>
        <p:nvSpPr>
          <p:cNvPr id="3" name="Content Placeholder 2">
            <a:extLst>
              <a:ext uri="{FF2B5EF4-FFF2-40B4-BE49-F238E27FC236}">
                <a16:creationId xmlns:a16="http://schemas.microsoft.com/office/drawing/2014/main" id="{FF2D00AB-CA32-54B6-D260-75B8B4EAF1AB}"/>
              </a:ext>
            </a:extLst>
          </p:cNvPr>
          <p:cNvSpPr>
            <a:spLocks noGrp="1"/>
          </p:cNvSpPr>
          <p:nvPr>
            <p:ph idx="1"/>
          </p:nvPr>
        </p:nvSpPr>
        <p:spPr>
          <a:xfrm>
            <a:off x="838200" y="2679700"/>
            <a:ext cx="10515600" cy="3497262"/>
          </a:xfrm>
        </p:spPr>
        <p:txBody>
          <a:bodyPr>
            <a:normAutofit/>
          </a:bodyPr>
          <a:lstStyle/>
          <a:p>
            <a:r>
              <a:rPr lang="en-CA" dirty="0"/>
              <a:t>Prior to beginning e-service, the psychologist obtains from the client the name and phone number(s) of someone for the psychologist to contact in an emergency. (Maximize Benefit, Minimize Harm)</a:t>
            </a:r>
          </a:p>
          <a:p>
            <a:r>
              <a:rPr lang="en-CA" dirty="0"/>
              <a:t>Psychologists inform clients of alternative communication procedures if there is a technology failure. (Maximize Benefit, Minimize Harm)</a:t>
            </a:r>
          </a:p>
          <a:p>
            <a:r>
              <a:rPr lang="en-CA" dirty="0"/>
              <a:t>Psychologists ensure that the possible convenience and financial advantages of providing e-services are never allowed to outweigh the best interests of clients. (Avoidance of Conflict of Interest)</a:t>
            </a:r>
          </a:p>
          <a:p>
            <a:endParaRPr lang="en-CA" dirty="0"/>
          </a:p>
        </p:txBody>
      </p:sp>
      <p:sp>
        <p:nvSpPr>
          <p:cNvPr id="4" name="Footer Placeholder 3">
            <a:extLst>
              <a:ext uri="{FF2B5EF4-FFF2-40B4-BE49-F238E27FC236}">
                <a16:creationId xmlns:a16="http://schemas.microsoft.com/office/drawing/2014/main" id="{AE44B0EC-4B42-7AB9-1FA6-FEEA3643A95C}"/>
              </a:ext>
            </a:extLst>
          </p:cNvPr>
          <p:cNvSpPr>
            <a:spLocks noGrp="1"/>
          </p:cNvSpPr>
          <p:nvPr>
            <p:ph type="ftr" sz="quarter" idx="11"/>
          </p:nvPr>
        </p:nvSpPr>
        <p:spPr/>
        <p:txBody>
          <a:bodyPr/>
          <a:lstStyle/>
          <a:p>
            <a:r>
              <a:rPr lang="en-US"/>
              <a:t>37th Midyear Meeting   Denver, Colorado   April 27 - 30, 2023</a:t>
            </a:r>
          </a:p>
        </p:txBody>
      </p:sp>
    </p:spTree>
    <p:extLst>
      <p:ext uri="{BB962C8B-B14F-4D97-AF65-F5344CB8AC3E}">
        <p14:creationId xmlns:p14="http://schemas.microsoft.com/office/powerpoint/2010/main" val="6281386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AB4DE-D1EE-0DC5-46AE-BA23D7893B7A}"/>
              </a:ext>
            </a:extLst>
          </p:cNvPr>
          <p:cNvSpPr>
            <a:spLocks noGrp="1"/>
          </p:cNvSpPr>
          <p:nvPr>
            <p:ph type="title"/>
          </p:nvPr>
        </p:nvSpPr>
        <p:spPr>
          <a:xfrm>
            <a:off x="838200" y="365125"/>
            <a:ext cx="10515600" cy="2314575"/>
          </a:xfrm>
        </p:spPr>
        <p:txBody>
          <a:bodyPr>
            <a:normAutofit fontScale="90000"/>
          </a:bodyPr>
          <a:lstStyle/>
          <a:p>
            <a:r>
              <a:rPr lang="en-CA" dirty="0"/>
              <a:t>INTERIM ETHICAL GUIDELINES FOR PSYCHOLOGISTS PROVIDING PSYCHOLOGICAL SERVICES VIA ELECTRONIC MEDIA - Excerpts (4)</a:t>
            </a:r>
            <a:endParaRPr lang="fr-CA" dirty="0"/>
          </a:p>
        </p:txBody>
      </p:sp>
      <p:sp>
        <p:nvSpPr>
          <p:cNvPr id="3" name="Content Placeholder 2">
            <a:extLst>
              <a:ext uri="{FF2B5EF4-FFF2-40B4-BE49-F238E27FC236}">
                <a16:creationId xmlns:a16="http://schemas.microsoft.com/office/drawing/2014/main" id="{FF2D00AB-CA32-54B6-D260-75B8B4EAF1AB}"/>
              </a:ext>
            </a:extLst>
          </p:cNvPr>
          <p:cNvSpPr>
            <a:spLocks noGrp="1"/>
          </p:cNvSpPr>
          <p:nvPr>
            <p:ph idx="1"/>
          </p:nvPr>
        </p:nvSpPr>
        <p:spPr>
          <a:xfrm>
            <a:off x="838200" y="2679700"/>
            <a:ext cx="10515600" cy="3497262"/>
          </a:xfrm>
        </p:spPr>
        <p:txBody>
          <a:bodyPr>
            <a:normAutofit fontScale="92500" lnSpcReduction="20000"/>
          </a:bodyPr>
          <a:lstStyle/>
          <a:p>
            <a:r>
              <a:rPr lang="en-CA" dirty="0"/>
              <a:t>Psychologists inform themselves of jurisdictional requirements regarding licensure or certification, and are licensed or certified in any jurisdiction that requires licensure or certification of psychologists providing e-services to persons who reside in that jurisdiction. This may include being licensed or certified both in a client’s home jurisdiction, as well as being licensed or certified in the psychologist’s own home jurisdiction. (Reliance on the Discipline)</a:t>
            </a:r>
            <a:endParaRPr lang="en-CA" dirty="0">
              <a:effectLst/>
              <a:latin typeface="Times New Roman" panose="02020603050405020304" pitchFamily="18" charset="0"/>
            </a:endParaRPr>
          </a:p>
          <a:p>
            <a:r>
              <a:rPr lang="en-CA" dirty="0">
                <a:effectLst/>
                <a:latin typeface="Times New Roman" panose="02020603050405020304" pitchFamily="18" charset="0"/>
              </a:rPr>
              <a:t>Psychologists familiarize themselves with and honour the relevant laws and regulations of all jurisdictions to which they provide e-services. This includes such matters as age of consent or definitions of capacity to consent, and requirements for mandatory reporting. (</a:t>
            </a:r>
            <a:r>
              <a:rPr lang="en-CA" i="1" dirty="0">
                <a:effectLst/>
                <a:latin typeface="Times New Roman" panose="02020603050405020304" pitchFamily="18" charset="0"/>
              </a:rPr>
              <a:t>Respect for Society</a:t>
            </a:r>
            <a:r>
              <a:rPr lang="en-CA" dirty="0">
                <a:effectLst/>
                <a:latin typeface="Times New Roman" panose="02020603050405020304" pitchFamily="18" charset="0"/>
              </a:rPr>
              <a:t>) </a:t>
            </a:r>
          </a:p>
          <a:p>
            <a:endParaRPr lang="en-CA" dirty="0"/>
          </a:p>
        </p:txBody>
      </p:sp>
      <p:sp>
        <p:nvSpPr>
          <p:cNvPr id="4" name="Footer Placeholder 3">
            <a:extLst>
              <a:ext uri="{FF2B5EF4-FFF2-40B4-BE49-F238E27FC236}">
                <a16:creationId xmlns:a16="http://schemas.microsoft.com/office/drawing/2014/main" id="{AE44B0EC-4B42-7AB9-1FA6-FEEA3643A95C}"/>
              </a:ext>
            </a:extLst>
          </p:cNvPr>
          <p:cNvSpPr>
            <a:spLocks noGrp="1"/>
          </p:cNvSpPr>
          <p:nvPr>
            <p:ph type="ftr" sz="quarter" idx="11"/>
          </p:nvPr>
        </p:nvSpPr>
        <p:spPr/>
        <p:txBody>
          <a:bodyPr/>
          <a:lstStyle/>
          <a:p>
            <a:r>
              <a:rPr lang="en-US"/>
              <a:t>37th Midyear Meeting   Denver, Colorado   April 27 - 30, 2023</a:t>
            </a:r>
          </a:p>
        </p:txBody>
      </p:sp>
    </p:spTree>
    <p:extLst>
      <p:ext uri="{BB962C8B-B14F-4D97-AF65-F5344CB8AC3E}">
        <p14:creationId xmlns:p14="http://schemas.microsoft.com/office/powerpoint/2010/main" val="27309386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30DD1-EFAD-93A8-D094-6B899647D1AC}"/>
              </a:ext>
            </a:extLst>
          </p:cNvPr>
          <p:cNvSpPr>
            <a:spLocks noGrp="1"/>
          </p:cNvSpPr>
          <p:nvPr>
            <p:ph type="title"/>
          </p:nvPr>
        </p:nvSpPr>
        <p:spPr/>
        <p:txBody>
          <a:bodyPr/>
          <a:lstStyle/>
          <a:p>
            <a:r>
              <a:rPr lang="en-CA" dirty="0"/>
              <a:t>Other guidelines </a:t>
            </a:r>
            <a:r>
              <a:rPr lang="en-CA" noProof="0" dirty="0"/>
              <a:t>that are currently being drafted or updated by CPA</a:t>
            </a:r>
          </a:p>
        </p:txBody>
      </p:sp>
      <p:sp>
        <p:nvSpPr>
          <p:cNvPr id="3" name="Content Placeholder 2">
            <a:extLst>
              <a:ext uri="{FF2B5EF4-FFF2-40B4-BE49-F238E27FC236}">
                <a16:creationId xmlns:a16="http://schemas.microsoft.com/office/drawing/2014/main" id="{C0455784-4E58-BCAC-612A-DB449C64F56B}"/>
              </a:ext>
            </a:extLst>
          </p:cNvPr>
          <p:cNvSpPr>
            <a:spLocks noGrp="1"/>
          </p:cNvSpPr>
          <p:nvPr>
            <p:ph idx="1"/>
          </p:nvPr>
        </p:nvSpPr>
        <p:spPr/>
        <p:txBody>
          <a:bodyPr>
            <a:normAutofit/>
          </a:bodyPr>
          <a:lstStyle/>
          <a:p>
            <a:r>
              <a:rPr lang="en-CA" sz="3600" noProof="0" dirty="0"/>
              <a:t>GUIDELINES FOR NAVIGATING OVERLAPPING RELATIONSHIPS IN RURAL, NORTHERN, AND REMOTE CANADIAN COMMUNITIES (NEW GUIDELINES BEING DRAFTED FOR THE FIRST TIME)</a:t>
            </a:r>
          </a:p>
          <a:p>
            <a:r>
              <a:rPr lang="en-CA" sz="3600" noProof="0" dirty="0"/>
              <a:t>GUIDELINES FOR NON-DISCRIMINATORY PRACTICE </a:t>
            </a:r>
            <a:r>
              <a:rPr lang="en-CA" sz="3600" noProof="0" dirty="0">
                <a:hlinkClick r:id="rId3"/>
              </a:rPr>
              <a:t>Microsoft Word - NonDiscPractrev cpa.doc</a:t>
            </a:r>
            <a:endParaRPr lang="en-CA" sz="3600" noProof="0" dirty="0"/>
          </a:p>
          <a:p>
            <a:r>
              <a:rPr lang="en-CA" sz="3600" noProof="0" dirty="0"/>
              <a:t>GUIDELINES FOR SUPERVISION </a:t>
            </a:r>
            <a:r>
              <a:rPr lang="en-CA" sz="3600" noProof="0" dirty="0">
                <a:hlinkClick r:id="rId4"/>
              </a:rPr>
              <a:t>CoEGuidelines_Supervision2017_final.pdf (cpa.ca)</a:t>
            </a:r>
            <a:endParaRPr lang="en-CA" sz="3600" noProof="0" dirty="0"/>
          </a:p>
          <a:p>
            <a:endParaRPr lang="en-CA" sz="3600" noProof="0" dirty="0"/>
          </a:p>
        </p:txBody>
      </p:sp>
    </p:spTree>
    <p:extLst>
      <p:ext uri="{BB962C8B-B14F-4D97-AF65-F5344CB8AC3E}">
        <p14:creationId xmlns:p14="http://schemas.microsoft.com/office/powerpoint/2010/main" val="37303950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AD358-11BF-551D-DF39-0935C218B749}"/>
              </a:ext>
            </a:extLst>
          </p:cNvPr>
          <p:cNvSpPr>
            <a:spLocks noGrp="1"/>
          </p:cNvSpPr>
          <p:nvPr>
            <p:ph type="title"/>
          </p:nvPr>
        </p:nvSpPr>
        <p:spPr/>
        <p:txBody>
          <a:bodyPr/>
          <a:lstStyle/>
          <a:p>
            <a:r>
              <a:rPr lang="en-CA" noProof="0" dirty="0"/>
              <a:t>References</a:t>
            </a:r>
          </a:p>
        </p:txBody>
      </p:sp>
      <p:sp>
        <p:nvSpPr>
          <p:cNvPr id="3" name="Content Placeholder 2">
            <a:extLst>
              <a:ext uri="{FF2B5EF4-FFF2-40B4-BE49-F238E27FC236}">
                <a16:creationId xmlns:a16="http://schemas.microsoft.com/office/drawing/2014/main" id="{03DDCDB4-201B-64CB-B54B-965BFC35A7BB}"/>
              </a:ext>
            </a:extLst>
          </p:cNvPr>
          <p:cNvSpPr>
            <a:spLocks noGrp="1"/>
          </p:cNvSpPr>
          <p:nvPr>
            <p:ph idx="1"/>
          </p:nvPr>
        </p:nvSpPr>
        <p:spPr/>
        <p:txBody>
          <a:bodyPr/>
          <a:lstStyle/>
          <a:p>
            <a:r>
              <a:rPr lang="en-CA" b="0" i="0" noProof="0" dirty="0" err="1">
                <a:solidFill>
                  <a:srgbClr val="000000"/>
                </a:solidFill>
                <a:effectLst/>
                <a:latin typeface="Open Sans" panose="020B0606030504020204" pitchFamily="34" charset="0"/>
              </a:rPr>
              <a:t>Calavez</a:t>
            </a:r>
            <a:r>
              <a:rPr lang="en-CA" b="0" i="0" noProof="0" dirty="0">
                <a:solidFill>
                  <a:srgbClr val="000000"/>
                </a:solidFill>
                <a:effectLst/>
                <a:latin typeface="Open Sans" panose="020B0606030504020204" pitchFamily="34" charset="0"/>
              </a:rPr>
              <a:t>, S. &amp; Hunter, P. (2019). Psychologists called to act on ethical principles. </a:t>
            </a:r>
            <a:r>
              <a:rPr lang="en-CA" b="0" i="1" noProof="0" dirty="0">
                <a:solidFill>
                  <a:srgbClr val="4169E1"/>
                </a:solidFill>
                <a:effectLst/>
                <a:latin typeface="Open Sans" panose="020B0606030504020204" pitchFamily="34" charset="0"/>
                <a:hlinkClick r:id="rId3"/>
              </a:rPr>
              <a:t>Psynopsis, 41</a:t>
            </a:r>
            <a:r>
              <a:rPr lang="en-CA" b="0" i="0" noProof="0" dirty="0">
                <a:solidFill>
                  <a:srgbClr val="4169E1"/>
                </a:solidFill>
                <a:effectLst/>
                <a:latin typeface="Open Sans" panose="020B0606030504020204" pitchFamily="34" charset="0"/>
                <a:hlinkClick r:id="rId3"/>
              </a:rPr>
              <a:t>(3), 34</a:t>
            </a:r>
            <a:r>
              <a:rPr lang="en-CA" b="0" i="0" noProof="0" dirty="0">
                <a:solidFill>
                  <a:srgbClr val="000000"/>
                </a:solidFill>
                <a:effectLst/>
                <a:latin typeface="Open Sans" panose="020B0606030504020204" pitchFamily="34" charset="0"/>
              </a:rPr>
              <a:t>.</a:t>
            </a:r>
          </a:p>
          <a:p>
            <a:r>
              <a:rPr lang="en-CA" b="0" i="0" noProof="0" dirty="0">
                <a:solidFill>
                  <a:srgbClr val="333333"/>
                </a:solidFill>
                <a:effectLst/>
                <a:latin typeface="Open Sans" panose="020B0606030504020204" pitchFamily="34" charset="0"/>
              </a:rPr>
              <a:t>Canadian Psychological Association (2017). </a:t>
            </a:r>
            <a:r>
              <a:rPr lang="en-CA" b="0" i="1" noProof="0" dirty="0">
                <a:solidFill>
                  <a:srgbClr val="333333"/>
                </a:solidFill>
                <a:effectLst/>
                <a:latin typeface="Open Sans" panose="020B0606030504020204" pitchFamily="34" charset="0"/>
              </a:rPr>
              <a:t>Canadian code of ethics for psychologists</a:t>
            </a:r>
            <a:r>
              <a:rPr lang="en-CA" b="0" i="0" noProof="0" dirty="0">
                <a:solidFill>
                  <a:srgbClr val="333333"/>
                </a:solidFill>
                <a:effectLst/>
                <a:latin typeface="Open Sans" panose="020B0606030504020204" pitchFamily="34" charset="0"/>
              </a:rPr>
              <a:t> (4th ed.).</a:t>
            </a:r>
            <a:endParaRPr lang="en-CA" b="0" i="0" noProof="0" dirty="0">
              <a:solidFill>
                <a:srgbClr val="000000"/>
              </a:solidFill>
              <a:effectLst/>
              <a:latin typeface="Open Sans" panose="020B0606030504020204" pitchFamily="34" charset="0"/>
            </a:endParaRPr>
          </a:p>
          <a:p>
            <a:r>
              <a:rPr lang="en-CA" b="0" i="0" noProof="0" dirty="0" err="1">
                <a:solidFill>
                  <a:srgbClr val="000000"/>
                </a:solidFill>
                <a:effectLst/>
                <a:latin typeface="Open Sans" panose="020B0606030504020204" pitchFamily="34" charset="0"/>
              </a:rPr>
              <a:t>Eskie</a:t>
            </a:r>
            <a:r>
              <a:rPr lang="en-CA" b="0" i="0" noProof="0" dirty="0">
                <a:solidFill>
                  <a:srgbClr val="000000"/>
                </a:solidFill>
                <a:effectLst/>
                <a:latin typeface="Open Sans" panose="020B0606030504020204" pitchFamily="34" charset="0"/>
              </a:rPr>
              <a:t>, K. &amp;. </a:t>
            </a:r>
            <a:r>
              <a:rPr lang="en-CA" b="0" i="0" noProof="0" dirty="0" err="1">
                <a:solidFill>
                  <a:srgbClr val="000000"/>
                </a:solidFill>
                <a:effectLst/>
                <a:latin typeface="Open Sans" panose="020B0606030504020204" pitchFamily="34" charset="0"/>
              </a:rPr>
              <a:t>Sinacore</a:t>
            </a:r>
            <a:r>
              <a:rPr lang="en-CA" b="0" i="0" noProof="0" dirty="0">
                <a:solidFill>
                  <a:srgbClr val="000000"/>
                </a:solidFill>
                <a:effectLst/>
                <a:latin typeface="Open Sans" panose="020B0606030504020204" pitchFamily="34" charset="0"/>
              </a:rPr>
              <a:t>, A.I. (Eds.) (2020). Human rights and social justice: Addressing systemic discrimination, oppression and marginalization. </a:t>
            </a:r>
            <a:r>
              <a:rPr lang="en-CA" b="0" i="1" noProof="0" dirty="0">
                <a:solidFill>
                  <a:srgbClr val="4169E1"/>
                </a:solidFill>
                <a:effectLst/>
                <a:latin typeface="Open Sans" panose="020B0606030504020204" pitchFamily="34" charset="0"/>
                <a:hlinkClick r:id="rId4"/>
              </a:rPr>
              <a:t>Psynopsis, 42</a:t>
            </a:r>
            <a:r>
              <a:rPr lang="en-CA" b="0" i="0" noProof="0" dirty="0">
                <a:solidFill>
                  <a:srgbClr val="4169E1"/>
                </a:solidFill>
                <a:effectLst/>
                <a:latin typeface="Open Sans" panose="020B0606030504020204" pitchFamily="34" charset="0"/>
                <a:hlinkClick r:id="rId4"/>
              </a:rPr>
              <a:t>(4)</a:t>
            </a:r>
            <a:r>
              <a:rPr lang="en-CA" b="0" i="0" noProof="0" dirty="0">
                <a:solidFill>
                  <a:srgbClr val="000000"/>
                </a:solidFill>
                <a:effectLst/>
                <a:latin typeface="Open Sans" panose="020B0606030504020204" pitchFamily="34" charset="0"/>
              </a:rPr>
              <a:t>.</a:t>
            </a:r>
          </a:p>
          <a:p>
            <a:r>
              <a:rPr lang="en-CA" b="0" i="0" noProof="0" dirty="0">
                <a:solidFill>
                  <a:srgbClr val="000000"/>
                </a:solidFill>
                <a:effectLst/>
                <a:latin typeface="Open Sans" panose="020B0606030504020204" pitchFamily="34" charset="0"/>
              </a:rPr>
              <a:t>Sinclair, C. &amp; McMurtry, M. (2022). Social justice and the </a:t>
            </a:r>
            <a:r>
              <a:rPr lang="en-CA" b="0" i="1" noProof="0" dirty="0">
                <a:solidFill>
                  <a:srgbClr val="000000"/>
                </a:solidFill>
                <a:effectLst/>
                <a:latin typeface="Open Sans" panose="020B0606030504020204" pitchFamily="34" charset="0"/>
              </a:rPr>
              <a:t>Canadian Code of Ethics for Psychologists</a:t>
            </a:r>
            <a:r>
              <a:rPr lang="en-CA" b="0" i="0" noProof="0" dirty="0">
                <a:solidFill>
                  <a:srgbClr val="000000"/>
                </a:solidFill>
                <a:effectLst/>
                <a:latin typeface="Open Sans" panose="020B0606030504020204" pitchFamily="34" charset="0"/>
              </a:rPr>
              <a:t>. </a:t>
            </a:r>
            <a:r>
              <a:rPr lang="en-CA" b="0" i="1" noProof="0" dirty="0">
                <a:solidFill>
                  <a:srgbClr val="4169E1"/>
                </a:solidFill>
                <a:effectLst/>
                <a:latin typeface="Open Sans" panose="020B0606030504020204" pitchFamily="34" charset="0"/>
                <a:hlinkClick r:id="rId5"/>
              </a:rPr>
              <a:t>Psynopsis</a:t>
            </a:r>
            <a:r>
              <a:rPr lang="en-CA" b="0" i="0" noProof="0" dirty="0">
                <a:solidFill>
                  <a:srgbClr val="4169E1"/>
                </a:solidFill>
                <a:effectLst/>
                <a:latin typeface="Open Sans" panose="020B0606030504020204" pitchFamily="34" charset="0"/>
                <a:hlinkClick r:id="rId5"/>
              </a:rPr>
              <a:t>, </a:t>
            </a:r>
            <a:r>
              <a:rPr lang="en-CA" b="0" i="1" noProof="0" dirty="0">
                <a:solidFill>
                  <a:srgbClr val="4169E1"/>
                </a:solidFill>
                <a:effectLst/>
                <a:latin typeface="Open Sans" panose="020B0606030504020204" pitchFamily="34" charset="0"/>
                <a:hlinkClick r:id="rId5"/>
              </a:rPr>
              <a:t>44</a:t>
            </a:r>
            <a:r>
              <a:rPr lang="en-CA" b="0" i="0" noProof="0" dirty="0">
                <a:solidFill>
                  <a:srgbClr val="4169E1"/>
                </a:solidFill>
                <a:effectLst/>
                <a:latin typeface="Open Sans" panose="020B0606030504020204" pitchFamily="34" charset="0"/>
                <a:hlinkClick r:id="rId5"/>
              </a:rPr>
              <a:t>(2), 25-26</a:t>
            </a:r>
            <a:r>
              <a:rPr lang="en-CA" b="0" i="0" noProof="0" dirty="0">
                <a:solidFill>
                  <a:srgbClr val="000000"/>
                </a:solidFill>
                <a:effectLst/>
                <a:latin typeface="Open Sans" panose="020B0606030504020204" pitchFamily="34" charset="0"/>
              </a:rPr>
              <a:t>.</a:t>
            </a:r>
          </a:p>
          <a:p>
            <a:endParaRPr lang="en-CA" b="0" i="0" noProof="0" dirty="0">
              <a:solidFill>
                <a:srgbClr val="000000"/>
              </a:solidFill>
              <a:effectLst/>
              <a:latin typeface="Open Sans" panose="020B0606030504020204" pitchFamily="34" charset="0"/>
            </a:endParaRPr>
          </a:p>
          <a:p>
            <a:endParaRPr lang="en-CA" noProof="0" dirty="0"/>
          </a:p>
        </p:txBody>
      </p:sp>
    </p:spTree>
    <p:extLst>
      <p:ext uri="{BB962C8B-B14F-4D97-AF65-F5344CB8AC3E}">
        <p14:creationId xmlns:p14="http://schemas.microsoft.com/office/powerpoint/2010/main" val="1436304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C62A5-1746-0C2E-5D69-0E750FD0A224}"/>
              </a:ext>
            </a:extLst>
          </p:cNvPr>
          <p:cNvSpPr>
            <a:spLocks noGrp="1"/>
          </p:cNvSpPr>
          <p:nvPr>
            <p:ph type="title"/>
          </p:nvPr>
        </p:nvSpPr>
        <p:spPr/>
        <p:txBody>
          <a:bodyPr/>
          <a:lstStyle/>
          <a:p>
            <a:r>
              <a:rPr lang="en-CA" noProof="0" dirty="0"/>
              <a:t>Principle I: Respect for the Dignity of Persons and Peoples</a:t>
            </a:r>
          </a:p>
        </p:txBody>
      </p:sp>
      <p:sp>
        <p:nvSpPr>
          <p:cNvPr id="3" name="Content Placeholder 2">
            <a:extLst>
              <a:ext uri="{FF2B5EF4-FFF2-40B4-BE49-F238E27FC236}">
                <a16:creationId xmlns:a16="http://schemas.microsoft.com/office/drawing/2014/main" id="{6797982A-73A3-D14A-A5A4-FC13910F295A}"/>
              </a:ext>
            </a:extLst>
          </p:cNvPr>
          <p:cNvSpPr>
            <a:spLocks noGrp="1"/>
          </p:cNvSpPr>
          <p:nvPr>
            <p:ph idx="1"/>
          </p:nvPr>
        </p:nvSpPr>
        <p:spPr/>
        <p:txBody>
          <a:bodyPr>
            <a:normAutofit/>
          </a:bodyPr>
          <a:lstStyle/>
          <a:p>
            <a:r>
              <a:rPr lang="en-CA" i="1" noProof="0" dirty="0"/>
              <a:t>“This principle, with its emphasis on inherent worth, non-discrimination, moral rights, distributive, social and natural justice, generally should be given the highest weight, except in circumstances in which there is a clear and imminent danger of bodily harm to someone.”</a:t>
            </a:r>
          </a:p>
        </p:txBody>
      </p:sp>
      <p:sp>
        <p:nvSpPr>
          <p:cNvPr id="4" name="Footer Placeholder 3">
            <a:extLst>
              <a:ext uri="{FF2B5EF4-FFF2-40B4-BE49-F238E27FC236}">
                <a16:creationId xmlns:a16="http://schemas.microsoft.com/office/drawing/2014/main" id="{6DD4D322-B3A1-F878-2395-84F9556D08CB}"/>
              </a:ext>
            </a:extLst>
          </p:cNvPr>
          <p:cNvSpPr>
            <a:spLocks noGrp="1"/>
          </p:cNvSpPr>
          <p:nvPr>
            <p:ph type="ftr" sz="quarter" idx="11"/>
          </p:nvPr>
        </p:nvSpPr>
        <p:spPr/>
        <p:txBody>
          <a:bodyPr/>
          <a:lstStyle/>
          <a:p>
            <a:r>
              <a:rPr lang="en-US" dirty="0"/>
              <a:t>37th Midyear Meeting   Denver, Colorado   April 27 - 30, 2023</a:t>
            </a:r>
          </a:p>
        </p:txBody>
      </p:sp>
    </p:spTree>
    <p:extLst>
      <p:ext uri="{BB962C8B-B14F-4D97-AF65-F5344CB8AC3E}">
        <p14:creationId xmlns:p14="http://schemas.microsoft.com/office/powerpoint/2010/main" val="4115550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DA27C-35DF-901F-F98E-53313E466C73}"/>
              </a:ext>
            </a:extLst>
          </p:cNvPr>
          <p:cNvSpPr>
            <a:spLocks noGrp="1"/>
          </p:cNvSpPr>
          <p:nvPr>
            <p:ph type="title"/>
          </p:nvPr>
        </p:nvSpPr>
        <p:spPr/>
        <p:txBody>
          <a:bodyPr/>
          <a:lstStyle/>
          <a:p>
            <a:r>
              <a:rPr lang="en-CA" noProof="0" dirty="0"/>
              <a:t>Principle II: Responsible Caring</a:t>
            </a:r>
          </a:p>
        </p:txBody>
      </p:sp>
      <p:sp>
        <p:nvSpPr>
          <p:cNvPr id="3" name="Content Placeholder 2">
            <a:extLst>
              <a:ext uri="{FF2B5EF4-FFF2-40B4-BE49-F238E27FC236}">
                <a16:creationId xmlns:a16="http://schemas.microsoft.com/office/drawing/2014/main" id="{6F814134-0197-58B1-3BE1-6A040D4F862A}"/>
              </a:ext>
            </a:extLst>
          </p:cNvPr>
          <p:cNvSpPr>
            <a:spLocks noGrp="1"/>
          </p:cNvSpPr>
          <p:nvPr>
            <p:ph idx="1"/>
          </p:nvPr>
        </p:nvSpPr>
        <p:spPr/>
        <p:txBody>
          <a:bodyPr/>
          <a:lstStyle/>
          <a:p>
            <a:r>
              <a:rPr lang="en-CA" i="1" noProof="0" dirty="0"/>
              <a:t>“This principle generally should be given the second highest weight. Responsible caring requires competence, maximization of benefit, and minimization of harm, and should be carried out only in ways that respect the dignity of persons and peoples.”</a:t>
            </a:r>
          </a:p>
        </p:txBody>
      </p:sp>
      <p:sp>
        <p:nvSpPr>
          <p:cNvPr id="4" name="Footer Placeholder 3">
            <a:extLst>
              <a:ext uri="{FF2B5EF4-FFF2-40B4-BE49-F238E27FC236}">
                <a16:creationId xmlns:a16="http://schemas.microsoft.com/office/drawing/2014/main" id="{3F13886A-C7BC-5AF1-7B85-62B0C4191C73}"/>
              </a:ext>
            </a:extLst>
          </p:cNvPr>
          <p:cNvSpPr>
            <a:spLocks noGrp="1"/>
          </p:cNvSpPr>
          <p:nvPr>
            <p:ph type="ftr" sz="quarter" idx="11"/>
          </p:nvPr>
        </p:nvSpPr>
        <p:spPr/>
        <p:txBody>
          <a:bodyPr/>
          <a:lstStyle/>
          <a:p>
            <a:r>
              <a:rPr lang="en-US" dirty="0"/>
              <a:t>37th Midyear Meeting   Denver, Colorado   April 27 - 30, 2023</a:t>
            </a:r>
          </a:p>
        </p:txBody>
      </p:sp>
    </p:spTree>
    <p:extLst>
      <p:ext uri="{BB962C8B-B14F-4D97-AF65-F5344CB8AC3E}">
        <p14:creationId xmlns:p14="http://schemas.microsoft.com/office/powerpoint/2010/main" val="318137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0F9AA-5FEB-F64A-7DA8-BC97489EA9D7}"/>
              </a:ext>
            </a:extLst>
          </p:cNvPr>
          <p:cNvSpPr>
            <a:spLocks noGrp="1"/>
          </p:cNvSpPr>
          <p:nvPr>
            <p:ph type="title"/>
          </p:nvPr>
        </p:nvSpPr>
        <p:spPr/>
        <p:txBody>
          <a:bodyPr/>
          <a:lstStyle/>
          <a:p>
            <a:r>
              <a:rPr lang="en-CA" noProof="0" dirty="0"/>
              <a:t>Principle III: Integrity in Relationships</a:t>
            </a:r>
          </a:p>
        </p:txBody>
      </p:sp>
      <p:sp>
        <p:nvSpPr>
          <p:cNvPr id="3" name="Content Placeholder 2">
            <a:extLst>
              <a:ext uri="{FF2B5EF4-FFF2-40B4-BE49-F238E27FC236}">
                <a16:creationId xmlns:a16="http://schemas.microsoft.com/office/drawing/2014/main" id="{50A849DF-8FA0-105E-6FC4-D20A1003A58D}"/>
              </a:ext>
            </a:extLst>
          </p:cNvPr>
          <p:cNvSpPr>
            <a:spLocks noGrp="1"/>
          </p:cNvSpPr>
          <p:nvPr>
            <p:ph idx="1"/>
          </p:nvPr>
        </p:nvSpPr>
        <p:spPr/>
        <p:txBody>
          <a:bodyPr/>
          <a:lstStyle/>
          <a:p>
            <a:r>
              <a:rPr lang="en-CA" i="1" noProof="0" dirty="0"/>
              <a:t>“This principle generally should be given the third highest weight. Psychologists are expected to demonstrate the highest integrity in all of their relationships. However, in some circumstances, Principle III values (e.g., openness, straightforwardness) might need to be subordinated to the values contained in the Principles of Respect for the Dignity of Persons and Peoples, and Responsible Caring.”</a:t>
            </a:r>
          </a:p>
        </p:txBody>
      </p:sp>
      <p:sp>
        <p:nvSpPr>
          <p:cNvPr id="4" name="Footer Placeholder 3">
            <a:extLst>
              <a:ext uri="{FF2B5EF4-FFF2-40B4-BE49-F238E27FC236}">
                <a16:creationId xmlns:a16="http://schemas.microsoft.com/office/drawing/2014/main" id="{E383E456-16F1-6B45-638D-81D36071F8B3}"/>
              </a:ext>
            </a:extLst>
          </p:cNvPr>
          <p:cNvSpPr>
            <a:spLocks noGrp="1"/>
          </p:cNvSpPr>
          <p:nvPr>
            <p:ph type="ftr" sz="quarter" idx="11"/>
          </p:nvPr>
        </p:nvSpPr>
        <p:spPr/>
        <p:txBody>
          <a:bodyPr/>
          <a:lstStyle/>
          <a:p>
            <a:r>
              <a:rPr lang="en-US" dirty="0"/>
              <a:t>37th Midyear Meeting   Denver, Colorado   April 27 - 30, 2023</a:t>
            </a:r>
          </a:p>
        </p:txBody>
      </p:sp>
    </p:spTree>
    <p:extLst>
      <p:ext uri="{BB962C8B-B14F-4D97-AF65-F5344CB8AC3E}">
        <p14:creationId xmlns:p14="http://schemas.microsoft.com/office/powerpoint/2010/main" val="2334108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AB197-4AA3-E6E2-7A16-597E3555FE1D}"/>
              </a:ext>
            </a:extLst>
          </p:cNvPr>
          <p:cNvSpPr>
            <a:spLocks noGrp="1"/>
          </p:cNvSpPr>
          <p:nvPr>
            <p:ph type="title"/>
          </p:nvPr>
        </p:nvSpPr>
        <p:spPr/>
        <p:txBody>
          <a:bodyPr/>
          <a:lstStyle/>
          <a:p>
            <a:r>
              <a:rPr lang="en-CA" noProof="0" dirty="0"/>
              <a:t>Principle IV: Responsibility to Society</a:t>
            </a:r>
          </a:p>
        </p:txBody>
      </p:sp>
      <p:sp>
        <p:nvSpPr>
          <p:cNvPr id="3" name="Content Placeholder 2">
            <a:extLst>
              <a:ext uri="{FF2B5EF4-FFF2-40B4-BE49-F238E27FC236}">
                <a16:creationId xmlns:a16="http://schemas.microsoft.com/office/drawing/2014/main" id="{A4936923-6549-0DFA-20DB-2C18C2F52A0A}"/>
              </a:ext>
            </a:extLst>
          </p:cNvPr>
          <p:cNvSpPr>
            <a:spLocks noGrp="1"/>
          </p:cNvSpPr>
          <p:nvPr>
            <p:ph idx="1"/>
          </p:nvPr>
        </p:nvSpPr>
        <p:spPr/>
        <p:txBody>
          <a:bodyPr>
            <a:normAutofit/>
          </a:bodyPr>
          <a:lstStyle/>
          <a:p>
            <a:r>
              <a:rPr lang="en-CA" i="1" noProof="0" dirty="0"/>
              <a:t>“…Although it is necessary and important to consider responsibility to society in every ethical decision, adherence to this principle needs to be subject to and guided by Respect for the Dignity of Persons and Peoples, Responsible Caring, and Integrity in Relationships. When the welfare of an individual or group appears to conflict with benefits to society, it is often possible to find ways of working for the benefit of society that do not violate respect for dignity, responsible caring or integrity. However, if this is not possible, the dignity, well-being and best interests of persons and peoples, and integrity in relationships should not be sacrificed to a vision of the greater good of society.”</a:t>
            </a:r>
          </a:p>
        </p:txBody>
      </p:sp>
      <p:sp>
        <p:nvSpPr>
          <p:cNvPr id="4" name="Footer Placeholder 3">
            <a:extLst>
              <a:ext uri="{FF2B5EF4-FFF2-40B4-BE49-F238E27FC236}">
                <a16:creationId xmlns:a16="http://schemas.microsoft.com/office/drawing/2014/main" id="{80382C55-A77D-2A40-EB7F-74D93DC23B4D}"/>
              </a:ext>
            </a:extLst>
          </p:cNvPr>
          <p:cNvSpPr>
            <a:spLocks noGrp="1"/>
          </p:cNvSpPr>
          <p:nvPr>
            <p:ph type="ftr" sz="quarter" idx="11"/>
          </p:nvPr>
        </p:nvSpPr>
        <p:spPr/>
        <p:txBody>
          <a:bodyPr/>
          <a:lstStyle/>
          <a:p>
            <a:r>
              <a:rPr lang="en-US" dirty="0"/>
              <a:t>37th Midyear Meeting   Denver, Colorado   April 27 - 30, 2023</a:t>
            </a:r>
          </a:p>
        </p:txBody>
      </p:sp>
    </p:spTree>
    <p:extLst>
      <p:ext uri="{BB962C8B-B14F-4D97-AF65-F5344CB8AC3E}">
        <p14:creationId xmlns:p14="http://schemas.microsoft.com/office/powerpoint/2010/main" val="3781201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lowchart: Document 10">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rgbClr val="6747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A893FA-4647-C4BA-3CFF-9D7B040F7B21}"/>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noProof="0">
                <a:solidFill>
                  <a:srgbClr val="FFFFFF"/>
                </a:solidFill>
                <a:latin typeface="+mj-lt"/>
                <a:ea typeface="+mj-ea"/>
                <a:cs typeface="+mj-cs"/>
              </a:rPr>
              <a:t>The CPA Code of Ethics and Social Justice</a:t>
            </a:r>
          </a:p>
        </p:txBody>
      </p:sp>
      <p:pic>
        <p:nvPicPr>
          <p:cNvPr id="6" name="Content Placeholder 5" descr="Text&#10;&#10;Description automatically generated">
            <a:extLst>
              <a:ext uri="{FF2B5EF4-FFF2-40B4-BE49-F238E27FC236}">
                <a16:creationId xmlns:a16="http://schemas.microsoft.com/office/drawing/2014/main" id="{4AAFE199-7141-6B12-91E7-7E63C8A8F1B1}"/>
              </a:ext>
            </a:extLst>
          </p:cNvPr>
          <p:cNvPicPr>
            <a:picLocks noGrp="1" noChangeAspect="1"/>
          </p:cNvPicPr>
          <p:nvPr>
            <p:ph idx="1"/>
          </p:nvPr>
        </p:nvPicPr>
        <p:blipFill>
          <a:blip r:embed="rId2"/>
          <a:stretch>
            <a:fillRect/>
          </a:stretch>
        </p:blipFill>
        <p:spPr>
          <a:xfrm>
            <a:off x="4207933" y="1666079"/>
            <a:ext cx="7853170" cy="3807621"/>
          </a:xfrm>
          <a:prstGeom prst="rect">
            <a:avLst/>
          </a:prstGeom>
        </p:spPr>
      </p:pic>
      <p:sp>
        <p:nvSpPr>
          <p:cNvPr id="4" name="Footer Placeholder 3">
            <a:extLst>
              <a:ext uri="{FF2B5EF4-FFF2-40B4-BE49-F238E27FC236}">
                <a16:creationId xmlns:a16="http://schemas.microsoft.com/office/drawing/2014/main" id="{21859EB9-FBF8-07A3-722B-B6A0B9386D8E}"/>
              </a:ext>
            </a:extLst>
          </p:cNvPr>
          <p:cNvSpPr>
            <a:spLocks noGrp="1"/>
          </p:cNvSpPr>
          <p:nvPr>
            <p:ph type="ftr" sz="quarter" idx="11"/>
          </p:nvPr>
        </p:nvSpPr>
        <p:spPr>
          <a:xfrm>
            <a:off x="838200" y="6356350"/>
            <a:ext cx="5960951" cy="365125"/>
          </a:xfrm>
          <a:noFill/>
        </p:spPr>
        <p:txBody>
          <a:bodyPr vert="horz" lIns="91440" tIns="45720" rIns="91440" bIns="45720" rtlCol="0" anchor="ctr">
            <a:normAutofit/>
          </a:bodyPr>
          <a:lstStyle/>
          <a:p>
            <a:pPr algn="l">
              <a:spcAft>
                <a:spcPts val="600"/>
              </a:spcAft>
            </a:pPr>
            <a:r>
              <a:rPr lang="en-US" kern="1200">
                <a:solidFill>
                  <a:schemeClr val="tx1">
                    <a:tint val="75000"/>
                  </a:schemeClr>
                </a:solidFill>
                <a:latin typeface="+mn-lt"/>
                <a:ea typeface="+mn-ea"/>
                <a:cs typeface="+mn-cs"/>
              </a:rPr>
              <a:t>37th Midyear Meeting   Denver, Colorado   April 27 - 30, 2023</a:t>
            </a:r>
          </a:p>
        </p:txBody>
      </p:sp>
    </p:spTree>
    <p:extLst>
      <p:ext uri="{BB962C8B-B14F-4D97-AF65-F5344CB8AC3E}">
        <p14:creationId xmlns:p14="http://schemas.microsoft.com/office/powerpoint/2010/main" val="1299118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4F47-0021-FBE0-4556-07D537F0B366}"/>
              </a:ext>
            </a:extLst>
          </p:cNvPr>
          <p:cNvSpPr>
            <a:spLocks noGrp="1"/>
          </p:cNvSpPr>
          <p:nvPr>
            <p:ph type="title"/>
          </p:nvPr>
        </p:nvSpPr>
        <p:spPr/>
        <p:txBody>
          <a:bodyPr/>
          <a:lstStyle/>
          <a:p>
            <a:r>
              <a:rPr lang="en-CA" noProof="0" dirty="0"/>
              <a:t>Concepts related to social justice that are defined in the Code’s preamble (1)</a:t>
            </a:r>
          </a:p>
        </p:txBody>
      </p:sp>
      <p:sp>
        <p:nvSpPr>
          <p:cNvPr id="3" name="Content Placeholder 2">
            <a:extLst>
              <a:ext uri="{FF2B5EF4-FFF2-40B4-BE49-F238E27FC236}">
                <a16:creationId xmlns:a16="http://schemas.microsoft.com/office/drawing/2014/main" id="{E31C2086-D25E-C963-B8F3-DC70787383E0}"/>
              </a:ext>
            </a:extLst>
          </p:cNvPr>
          <p:cNvSpPr>
            <a:spLocks noGrp="1"/>
          </p:cNvSpPr>
          <p:nvPr>
            <p:ph idx="1"/>
          </p:nvPr>
        </p:nvSpPr>
        <p:spPr/>
        <p:txBody>
          <a:bodyPr/>
          <a:lstStyle/>
          <a:p>
            <a:pPr marL="0" indent="0">
              <a:buNone/>
            </a:pPr>
            <a:endParaRPr lang="en-CA" dirty="0">
              <a:effectLst/>
              <a:latin typeface="Times New Roman" panose="02020603050405020304" pitchFamily="18" charset="0"/>
            </a:endParaRPr>
          </a:p>
          <a:p>
            <a:r>
              <a:rPr lang="en-CA" b="1" dirty="0">
                <a:effectLst/>
                <a:latin typeface="Times New Roman" panose="02020603050405020304" pitchFamily="18" charset="0"/>
              </a:rPr>
              <a:t>“Moral rights” </a:t>
            </a:r>
            <a:r>
              <a:rPr lang="en-CA" dirty="0">
                <a:effectLst/>
                <a:latin typeface="Times New Roman" panose="02020603050405020304" pitchFamily="18" charset="0"/>
              </a:rPr>
              <a:t>means the fundamental and inalienable rights of persons and peoples… Of particular significance to psychologists are moral rights to… cultural identity, cultural survival, and social participation; and distributive, social, and natural justice.</a:t>
            </a:r>
          </a:p>
          <a:p>
            <a:endParaRPr lang="fr-CA" dirty="0"/>
          </a:p>
        </p:txBody>
      </p:sp>
      <p:sp>
        <p:nvSpPr>
          <p:cNvPr id="4" name="Footer Placeholder 3">
            <a:extLst>
              <a:ext uri="{FF2B5EF4-FFF2-40B4-BE49-F238E27FC236}">
                <a16:creationId xmlns:a16="http://schemas.microsoft.com/office/drawing/2014/main" id="{571ED778-7B0B-B15D-14E8-788A06D7A500}"/>
              </a:ext>
            </a:extLst>
          </p:cNvPr>
          <p:cNvSpPr>
            <a:spLocks noGrp="1"/>
          </p:cNvSpPr>
          <p:nvPr>
            <p:ph type="ftr" sz="quarter" idx="11"/>
          </p:nvPr>
        </p:nvSpPr>
        <p:spPr/>
        <p:txBody>
          <a:bodyPr/>
          <a:lstStyle/>
          <a:p>
            <a:r>
              <a:rPr lang="en-US"/>
              <a:t>37th Midyear Meeting   Denver, Colorado   April 27 - 30, 2023</a:t>
            </a:r>
          </a:p>
        </p:txBody>
      </p:sp>
    </p:spTree>
    <p:extLst>
      <p:ext uri="{BB962C8B-B14F-4D97-AF65-F5344CB8AC3E}">
        <p14:creationId xmlns:p14="http://schemas.microsoft.com/office/powerpoint/2010/main" val="639668262"/>
      </p:ext>
    </p:extLst>
  </p:cSld>
  <p:clrMapOvr>
    <a:masterClrMapping/>
  </p:clrMapOvr>
</p:sld>
</file>

<file path=ppt/theme/theme1.xml><?xml version="1.0" encoding="utf-8"?>
<a:theme xmlns:a="http://schemas.openxmlformats.org/drawingml/2006/main" name="2_Office Theme">
  <a:themeElements>
    <a:clrScheme name="ASPPB Colors">
      <a:dk1>
        <a:srgbClr val="39607C"/>
      </a:dk1>
      <a:lt1>
        <a:srgbClr val="FFFFFF"/>
      </a:lt1>
      <a:dk2>
        <a:srgbClr val="417B1C"/>
      </a:dk2>
      <a:lt2>
        <a:srgbClr val="FFFFFF"/>
      </a:lt2>
      <a:accent1>
        <a:srgbClr val="E97715"/>
      </a:accent1>
      <a:accent2>
        <a:srgbClr val="39607C"/>
      </a:accent2>
      <a:accent3>
        <a:srgbClr val="E97715"/>
      </a:accent3>
      <a:accent4>
        <a:srgbClr val="76777B"/>
      </a:accent4>
      <a:accent5>
        <a:srgbClr val="1A1818"/>
      </a:accent5>
      <a:accent6>
        <a:srgbClr val="417B1C"/>
      </a:accent6>
      <a:hlink>
        <a:srgbClr val="39607C"/>
      </a:hlink>
      <a:folHlink>
        <a:srgbClr val="E9771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46503</TotalTime>
  <Words>3521</Words>
  <Application>Microsoft Macintosh PowerPoint</Application>
  <PresentationFormat>Widescreen</PresentationFormat>
  <Paragraphs>160</Paragraphs>
  <Slides>35</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Calibri Light</vt:lpstr>
      <vt:lpstr>Open Sans</vt:lpstr>
      <vt:lpstr>Times New Roman</vt:lpstr>
      <vt:lpstr>2_Office Theme</vt:lpstr>
      <vt:lpstr>The Canadian Code of Ethics for Psychologists: Emerging issues and updates Jacques Richard, Ph.D., L.Psych. Registrar, CPNB Professor and DCT, Université de Moncton</vt:lpstr>
      <vt:lpstr>Have there been any recent updates to the Canadian Code of Ethics to address current or “hot topic” issues such as social justice, EDI, telepsychology…?</vt:lpstr>
      <vt:lpstr>Canadian Code of Ethics for Psychologists (4th edition)</vt:lpstr>
      <vt:lpstr>Principle I: Respect for the Dignity of Persons and Peoples</vt:lpstr>
      <vt:lpstr>Principle II: Responsible Caring</vt:lpstr>
      <vt:lpstr>Principle III: Integrity in Relationships</vt:lpstr>
      <vt:lpstr>Principle IV: Responsibility to Society</vt:lpstr>
      <vt:lpstr>The CPA Code of Ethics and Social Justice</vt:lpstr>
      <vt:lpstr>Concepts related to social justice that are defined in the Code’s preamble (1)</vt:lpstr>
      <vt:lpstr>Concepts related to social justice that are presented in the Code (2)</vt:lpstr>
      <vt:lpstr>Concepts related to social justice that are presented in the Code (3)</vt:lpstr>
      <vt:lpstr>Concepts related to social justice that are embedded within each core principle</vt:lpstr>
      <vt:lpstr>Principle I Respect for the Dignity of Persons and Peoples </vt:lpstr>
      <vt:lpstr>Examples of specific ethical standards related to Principle I</vt:lpstr>
      <vt:lpstr>Relationship of the Code to Personal Behaviour…</vt:lpstr>
      <vt:lpstr>Principle II Responsible Caring  </vt:lpstr>
      <vt:lpstr>Examples of specific ethical standards related to Principle II</vt:lpstr>
      <vt:lpstr>Principle III Integrity in Relationships</vt:lpstr>
      <vt:lpstr>Example of a specific ethical standard related to Principle III</vt:lpstr>
      <vt:lpstr>Principle IV Responsibility to Society</vt:lpstr>
      <vt:lpstr>Examples of specific ethical standards related to Principle IV</vt:lpstr>
      <vt:lpstr>The relationship between the Canadian Code of Ethics and provincial Codes of Conduct</vt:lpstr>
      <vt:lpstr>ACPRO Statement (November 2022)</vt:lpstr>
      <vt:lpstr>Excerpts from ACPRO Statement (1)</vt:lpstr>
      <vt:lpstr>Excerpts from ACPRO Statement (2)</vt:lpstr>
      <vt:lpstr>Excerpts from ACPRO Statement (3)</vt:lpstr>
      <vt:lpstr>Excerpts from NB’s Code of Conduct (1)</vt:lpstr>
      <vt:lpstr>Excerpts from NB’s Code of Conduct (2)</vt:lpstr>
      <vt:lpstr>INTERIM ETHICAL GUIDELINES FOR PSYCHOLOGISTS PROVIDING PSYCHOLOGICAL SERVICES VIA ELECTRONIC MEDIA</vt:lpstr>
      <vt:lpstr>INTERIM ETHICAL GUIDELINES FOR PSYCHOLOGISTS PROVIDING PSYCHOLOGICAL SERVICES VIA ELECTRONIC MEDIA - Excerpts (1)</vt:lpstr>
      <vt:lpstr>INTERIM ETHICAL GUIDELINES FOR PSYCHOLOGISTS PROVIDING PSYCHOLOGICAL SERVICES VIA ELECTRONIC MEDIA - Excerpts (2)</vt:lpstr>
      <vt:lpstr>INTERIM ETHICAL GUIDELINES FOR PSYCHOLOGISTS PROVIDING PSYCHOLOGICAL SERVICES VIA ELECTRONIC MEDIA - Excerpts (3)</vt:lpstr>
      <vt:lpstr>INTERIM ETHICAL GUIDELINES FOR PSYCHOLOGISTS PROVIDING PSYCHOLOGICAL SERVICES VIA ELECTRONIC MEDIA - Excerpts (4)</vt:lpstr>
      <vt:lpstr>Other guidelines that are currently being drafted or updated by CPA</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Board Member Training</dc:title>
  <dc:creator>Alex Siegel</dc:creator>
  <cp:lastModifiedBy>Jacques Richard</cp:lastModifiedBy>
  <cp:revision>189</cp:revision>
  <dcterms:created xsi:type="dcterms:W3CDTF">2022-01-12T21:52:48Z</dcterms:created>
  <dcterms:modified xsi:type="dcterms:W3CDTF">2023-05-03T14:05:16Z</dcterms:modified>
</cp:coreProperties>
</file>